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ink/ink1.xml" ContentType="application/inkml+xml"/>
  <Override PartName="/ppt/ink/ink2.xml" ContentType="application/inkml+xml"/>
  <Override PartName="/ppt/ink/ink3.xml" ContentType="application/inkml+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7"/>
  </p:notesMasterIdLst>
  <p:sldIdLst>
    <p:sldId id="256" r:id="rId3"/>
    <p:sldId id="260" r:id="rId4"/>
    <p:sldId id="257" r:id="rId5"/>
    <p:sldId id="258" r:id="rId6"/>
    <p:sldId id="261" r:id="rId8"/>
    <p:sldId id="262" r:id="rId9"/>
    <p:sldId id="263" r:id="rId10"/>
    <p:sldId id="264" r:id="rId11"/>
    <p:sldId id="265" r:id="rId12"/>
    <p:sldId id="266" r:id="rId13"/>
    <p:sldId id="267" r:id="rId14"/>
    <p:sldId id="268" r:id="rId15"/>
    <p:sldId id="293"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59" r:id="rId33"/>
    <p:sldId id="285" r:id="rId34"/>
    <p:sldId id="286" r:id="rId35"/>
    <p:sldId id="287" r:id="rId36"/>
    <p:sldId id="288" r:id="rId37"/>
    <p:sldId id="289" r:id="rId38"/>
    <p:sldId id="290" r:id="rId39"/>
    <p:sldId id="291" r:id="rId40"/>
    <p:sldId id="292" r:id="rId41"/>
    <p:sldId id="294" r:id="rId42"/>
    <p:sldId id="295" r:id="rId43"/>
    <p:sldId id="296" r:id="rId44"/>
    <p:sldId id="297" r:id="rId45"/>
    <p:sldId id="298" r:id="rId46"/>
    <p:sldId id="299" r:id="rId47"/>
    <p:sldId id="300" r:id="rId4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11"/>
    <p:restoredTop sz="94687"/>
  </p:normalViewPr>
  <p:slideViewPr>
    <p:cSldViewPr snapToGrid="0">
      <p:cViewPr varScale="1">
        <p:scale>
          <a:sx n="112" d="100"/>
          <a:sy n="112" d="100"/>
        </p:scale>
        <p:origin x="512"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 Type="http://schemas.openxmlformats.org/officeDocument/2006/relationships/slide" Target="slides/slide4.xml"/><Relationship Id="rId51" Type="http://schemas.openxmlformats.org/officeDocument/2006/relationships/tableStyles" Target="tableStyles.xml"/><Relationship Id="rId50" Type="http://schemas.openxmlformats.org/officeDocument/2006/relationships/viewProps" Target="viewProps.xml"/><Relationship Id="rId5" Type="http://schemas.openxmlformats.org/officeDocument/2006/relationships/slide" Target="slides/slide3.xml"/><Relationship Id="rId49" Type="http://schemas.openxmlformats.org/officeDocument/2006/relationships/presProps" Target="presProps.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ink/ink1.xml><?xml version="1.0" encoding="utf-8"?>
<inkml:ink xmlns:inkml="http://www.w3.org/2003/InkML">
  <inkml:definitions>
    <inkml:context xml:id="ctx0">
      <inkml:inkSource xml:id="inkSrc0">
        <inkml:traceFormat>
          <inkml:channel name="X" type="integer" max="2147480000" min="-2147480000" units="cm"/>
          <inkml:channel name="Y" type="integer" max="2147480000" min="-2147480000"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00:50:56"/>
    </inkml:context>
    <inkml:brush xml:id="br0">
      <inkml:brushProperty name="width" value="0.06" units="cm"/>
      <inkml:brushProperty name="height" value="0.06" units="cm"/>
      <inkml:brushProperty name="color" value="#000000"/>
    </inkml:brush>
  </inkml:definitions>
  <inkml:trace contextRef="#ctx0" brushRef="#br0">0.000 189.000 8027,'3.000'-78.000'0,"-1.000"14.000"0,15.000 56.000 0,-4.000 1.000 0,-2.000 0.000 0,-3.000 1.000 0,-2.000-3.000 0,0.000 3.000 0,4.000 2.000 0,-1.000 4.000 0</inkml:trace>
</inkml:ink>
</file>

<file path=ppt/ink/ink2.xml><?xml version="1.0" encoding="utf-8"?>
<inkml:ink xmlns:inkml="http://www.w3.org/2003/InkML">
  <inkml:definitions>
    <inkml:context xml:id="ctx0">
      <inkml:inkSource xml:id="inkSrc0">
        <inkml:traceFormat>
          <inkml:channel name="X" type="integer" max="2147480000" min="-2147480000" units="cm"/>
          <inkml:channel name="Y" type="integer" max="2147480000" min="-2147480000"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00:51:10"/>
    </inkml:context>
    <inkml:brush xml:id="br0">
      <inkml:brushProperty name="width" value="0.06" units="cm"/>
      <inkml:brushProperty name="height" value="0.06" units="cm"/>
      <inkml:brushProperty name="color" value="#000000"/>
    </inkml:brush>
  </inkml:definitions>
  <inkml:trace contextRef="#ctx0" brushRef="#br0">689.000 2020.000 8027,'-37.000'-61.000'0,"-1.000"0.000"0,11.000 15.000 0,4.000 4.000 0,-4.000-17.000 0,5.000 15.000 0,0.000-2.000 0,-6.000-7.000 0,-2.000-4.000 0,-8.000-15.000 0,-1.000 2.000 0,-2.000-6.000 0,3.000 3.000 0,-3.000-6.000 0,3.000 6.000 0,3.000 0.000 0,7.000 15.000 0,6.000-2.000 0,-1.000 7.000 0,1.000-7.000 0,4.000 6.000 0,6.000 4.000 0,2.000 6.000 0,4.000 3.000 0,-2.000 8.000 0,5.000 4.000 0,0.000 2.000 0,3.000 5.000 0,0.000 0.000 0,0.000 3.000 0,0.000 3.000 0,0.000 1.000 0,0.000 3.000 0,0.000 0.000 0,-3.000 0.000 0,0.000-1.000 0,0.000 3.000 0,3.000-3.000 0,0.000 3.000 0,0.000-1.000 0,0.000-1.000 0,0.000 0.000 0,0.000-3.000 0,0.000-1.000 0,0.000-3.000 0,4.000 0.000 0,2.000 0.000 0,4.000-3.000 0,2.000 0.000 0,3.000-3.000 0,4.000 3.000 0,-1.000 0.000 0,-3.000 3.000 0,2.000 1.000 0,-4.000 3.000 0,2.000-2.000 0,-2.000 4.000 0,0.000 4.000 0,-4.000 3.000 0,0.000 2.000 0,1.000-2.000 0,-5.000 0.000 0,-1.000 13.000 0,-4.000 5.000 0</inkml:trace>
</inkml:ink>
</file>

<file path=ppt/ink/ink3.xml><?xml version="1.0" encoding="utf-8"?>
<inkml:ink xmlns:inkml="http://www.w3.org/2003/InkML">
  <inkml:definitions>
    <inkml:context xml:id="ctx0">
      <inkml:inkSource xml:id="inkSrc0">
        <inkml:traceFormat>
          <inkml:channel name="X" type="integer" max="2147480000" min="-2147480000" units="cm"/>
          <inkml:channel name="Y" type="integer" max="2147480000" min="-2147480000"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10-17T00:51:20"/>
    </inkml:context>
    <inkml:brush xml:id="br0">
      <inkml:brushProperty name="width" value="0.06" units="cm"/>
      <inkml:brushProperty name="height" value="0.06" units="cm"/>
      <inkml:brushProperty name="color" value="#000000"/>
    </inkml:brush>
  </inkml:definitions>
  <inkml:trace contextRef="#ctx0" brushRef="#br0">1.000 118.000 8027,'48.000'-65.000'0,"-8.000"13.000"240,-44.000 65.000 1,5.000-4.000 1145,2.000-3.000-740,-1.000 2.000 0,2.000-3.000 556,-4.000 5.000-82,0.000-1.000 119,-4.000-3.000-4599,-2.000-2.000 0,0.000-8.000 3360,0.000-3.000 0,0.000 7.000 0,0.000-3.000 0,2.000 7.000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ampungan Hea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Tampungan Tanggal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693F6A-DC1A-7346-8637-463E30F99198}" type="datetimeFigureOut">
              <a:rPr lang="id-ID" smtClean="0"/>
            </a:fld>
            <a:endParaRPr lang="id-ID"/>
          </a:p>
        </p:txBody>
      </p:sp>
      <p:sp>
        <p:nvSpPr>
          <p:cNvPr id="4" name="Tampungan Gambar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Tampungan Catatan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d-ID"/>
              <a:t>Klik untuk edit gaya teks Master</a:t>
            </a:r>
            <a:endParaRPr lang="id-ID"/>
          </a:p>
          <a:p>
            <a:pPr lvl="1"/>
            <a:r>
              <a:rPr lang="id-ID"/>
              <a:t>Tingkat kedua</a:t>
            </a:r>
            <a:endParaRPr lang="id-ID"/>
          </a:p>
          <a:p>
            <a:pPr lvl="2"/>
            <a:r>
              <a:rPr lang="id-ID"/>
              <a:t>Tingkat ketiga</a:t>
            </a:r>
            <a:endParaRPr lang="id-ID"/>
          </a:p>
          <a:p>
            <a:pPr lvl="3"/>
            <a:r>
              <a:rPr lang="id-ID"/>
              <a:t>Tingkat keempat</a:t>
            </a:r>
            <a:endParaRPr lang="id-ID"/>
          </a:p>
          <a:p>
            <a:pPr lvl="4"/>
            <a:r>
              <a:rPr lang="id-ID"/>
              <a:t>Tingkat kelima</a:t>
            </a:r>
            <a:endParaRPr lang="id-ID"/>
          </a:p>
        </p:txBody>
      </p:sp>
      <p:sp>
        <p:nvSpPr>
          <p:cNvPr id="6" name="Tampungan Ka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Tampungan Nomor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A41112-C099-D541-8538-6CB23FDFFB3D}" type="slidenum">
              <a:rPr lang="id-ID" smtClean="0"/>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ampungan Gambar Slide 1"/>
          <p:cNvSpPr>
            <a:spLocks noGrp="1" noRot="1" noChangeAspect="1"/>
          </p:cNvSpPr>
          <p:nvPr>
            <p:ph type="sldImg"/>
          </p:nvPr>
        </p:nvSpPr>
        <p:spPr/>
      </p:sp>
      <p:sp>
        <p:nvSpPr>
          <p:cNvPr id="3" name="Tampungan Catatan 2"/>
          <p:cNvSpPr>
            <a:spLocks noGrp="1"/>
          </p:cNvSpPr>
          <p:nvPr>
            <p:ph type="body" idx="1"/>
          </p:nvPr>
        </p:nvSpPr>
        <p:spPr/>
        <p:txBody>
          <a:bodyPr/>
          <a:lstStyle/>
          <a:p>
            <a:endParaRPr lang="id-ID" dirty="0"/>
          </a:p>
        </p:txBody>
      </p:sp>
      <p:sp>
        <p:nvSpPr>
          <p:cNvPr id="4" name="Tampungan Nomor Slide 3"/>
          <p:cNvSpPr>
            <a:spLocks noGrp="1"/>
          </p:cNvSpPr>
          <p:nvPr>
            <p:ph type="sldNum" sz="quarter" idx="5"/>
          </p:nvPr>
        </p:nvSpPr>
        <p:spPr/>
        <p:txBody>
          <a:bodyPr/>
          <a:lstStyle/>
          <a:p>
            <a:fld id="{83A41112-C099-D541-8538-6CB23FDFFB3D}" type="slidenum">
              <a:rPr lang="id-ID" smtClean="0"/>
            </a:fld>
            <a:endParaRPr 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Judul">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id-ID"/>
              <a:t>Klik untuk mengedit gaya judul Master</a:t>
            </a:r>
            <a:endParaRPr lang="en-US" dirty="0"/>
          </a:p>
        </p:txBody>
      </p:sp>
      <p:sp>
        <p:nvSpPr>
          <p:cNvPr id="3" name="Subtitle 2"/>
          <p:cNvSpPr>
            <a:spLocks noGrp="1"/>
          </p:cNvSpPr>
          <p:nvPr>
            <p:ph type="subTitle" idx="1" hasCustomPrompt="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d-ID"/>
              <a:t>Klik untuk mengedit gaya subjudul Master</a:t>
            </a:r>
            <a:endParaRPr lang="en-US" dirty="0"/>
          </a:p>
        </p:txBody>
      </p:sp>
      <p:sp>
        <p:nvSpPr>
          <p:cNvPr id="4" name="Date Placeholder 3"/>
          <p:cNvSpPr>
            <a:spLocks noGrp="1"/>
          </p:cNvSpPr>
          <p:nvPr>
            <p:ph type="dt" sz="half" idx="10"/>
          </p:nvPr>
        </p:nvSpPr>
        <p:spPr/>
        <p:txBody>
          <a:bodyPr/>
          <a:lstStyle/>
          <a:p>
            <a:fld id="{8B8B64E5-FD1D-D34D-ABF6-EC120C380CC8}" type="datetimeFigureOut">
              <a:rPr lang="id-ID" smtClean="0"/>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F10B8-8190-874D-B9FB-BA69673E8863}" type="slidenum">
              <a:rPr lang="id-ID" smtClean="0"/>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udul dan Konte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id-ID"/>
              <a:t>Klik untuk mengedit gaya judul Master</a:t>
            </a:r>
            <a:endParaRPr lang="en-US" dirty="0"/>
          </a:p>
        </p:txBody>
      </p:sp>
      <p:sp>
        <p:nvSpPr>
          <p:cNvPr id="3" name="Content Placeholder 2"/>
          <p:cNvSpPr>
            <a:spLocks noGrp="1"/>
          </p:cNvSpPr>
          <p:nvPr>
            <p:ph idx="1" hasCustomPrompt="1"/>
          </p:nvPr>
        </p:nvSpPr>
        <p:spPr/>
        <p:txBody>
          <a:bodyPr anchor="ctr"/>
          <a:lstStyle/>
          <a:p>
            <a:pPr lvl="0"/>
            <a:r>
              <a:rPr lang="id-ID"/>
              <a:t>Klik untuk edit gaya teks Master</a:t>
            </a:r>
            <a:endParaRPr lang="id-ID"/>
          </a:p>
          <a:p>
            <a:pPr lvl="1"/>
            <a:r>
              <a:rPr lang="id-ID"/>
              <a:t>Tingkat kedua</a:t>
            </a:r>
            <a:endParaRPr lang="id-ID"/>
          </a:p>
          <a:p>
            <a:pPr lvl="2"/>
            <a:r>
              <a:rPr lang="id-ID"/>
              <a:t>Tingkat ketiga</a:t>
            </a:r>
            <a:endParaRPr lang="id-ID"/>
          </a:p>
          <a:p>
            <a:pPr lvl="3"/>
            <a:r>
              <a:rPr lang="id-ID"/>
              <a:t>Tingkat keempat</a:t>
            </a:r>
            <a:endParaRPr lang="id-ID"/>
          </a:p>
          <a:p>
            <a:pPr lvl="4"/>
            <a:r>
              <a:rPr lang="id-ID"/>
              <a:t>Tingkat kelima</a:t>
            </a:r>
            <a:endParaRPr lang="en-US" dirty="0"/>
          </a:p>
        </p:txBody>
      </p:sp>
      <p:sp>
        <p:nvSpPr>
          <p:cNvPr id="4" name="Date Placeholder 3"/>
          <p:cNvSpPr>
            <a:spLocks noGrp="1"/>
          </p:cNvSpPr>
          <p:nvPr>
            <p:ph type="dt" sz="half" idx="10"/>
          </p:nvPr>
        </p:nvSpPr>
        <p:spPr/>
        <p:txBody>
          <a:bodyPr/>
          <a:lstStyle/>
          <a:p>
            <a:fld id="{8B8B64E5-FD1D-D34D-ABF6-EC120C380CC8}" type="datetimeFigureOut">
              <a:rPr lang="id-ID" smtClean="0"/>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F10B8-8190-874D-B9FB-BA69673E8863}" type="slidenum">
              <a:rPr lang="id-ID" smtClean="0"/>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eader Bagia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51013" y="3308581"/>
            <a:ext cx="8686800" cy="1468800"/>
          </a:xfrm>
        </p:spPr>
        <p:txBody>
          <a:bodyPr anchor="b"/>
          <a:lstStyle>
            <a:lvl1pPr algn="r">
              <a:defRPr sz="4000" b="0" cap="all"/>
            </a:lvl1pPr>
          </a:lstStyle>
          <a:p>
            <a:r>
              <a:rPr lang="id-ID"/>
              <a:t>Klik untuk mengedit gaya judul Master</a:t>
            </a:r>
            <a:endParaRPr lang="en-US" dirty="0"/>
          </a:p>
        </p:txBody>
      </p:sp>
      <p:sp>
        <p:nvSpPr>
          <p:cNvPr id="3" name="Text Placeholder 2"/>
          <p:cNvSpPr>
            <a:spLocks noGrp="1"/>
          </p:cNvSpPr>
          <p:nvPr>
            <p:ph type="body" idx="1" hasCustomPrompt="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d-ID"/>
              <a:t>Klik untuk edit gaya teks Master</a:t>
            </a:r>
            <a:endParaRPr lang="id-ID"/>
          </a:p>
        </p:txBody>
      </p:sp>
      <p:sp>
        <p:nvSpPr>
          <p:cNvPr id="4" name="Date Placeholder 3"/>
          <p:cNvSpPr>
            <a:spLocks noGrp="1"/>
          </p:cNvSpPr>
          <p:nvPr>
            <p:ph type="dt" sz="half" idx="10"/>
          </p:nvPr>
        </p:nvSpPr>
        <p:spPr/>
        <p:txBody>
          <a:bodyPr/>
          <a:lstStyle/>
          <a:p>
            <a:fld id="{8B8B64E5-FD1D-D34D-ABF6-EC120C380CC8}" type="datetimeFigureOut">
              <a:rPr lang="id-ID" smtClean="0"/>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F10B8-8190-874D-B9FB-BA69673E8863}" type="slidenum">
              <a:rPr lang="id-ID" smtClean="0"/>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 Konte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id-ID"/>
              <a:t>Klik untuk mengedit gaya judul Master</a:t>
            </a:r>
            <a:endParaRPr lang="en-US" dirty="0"/>
          </a:p>
        </p:txBody>
      </p:sp>
      <p:sp>
        <p:nvSpPr>
          <p:cNvPr id="3" name="Content Placeholder 2"/>
          <p:cNvSpPr>
            <a:spLocks noGrp="1"/>
          </p:cNvSpPr>
          <p:nvPr>
            <p:ph sz="half" idx="1" hasCustomPrompt="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d-ID"/>
              <a:t>Klik untuk edit gaya teks Master</a:t>
            </a:r>
            <a:endParaRPr lang="id-ID"/>
          </a:p>
          <a:p>
            <a:pPr lvl="1"/>
            <a:r>
              <a:rPr lang="id-ID"/>
              <a:t>Tingkat kedua</a:t>
            </a:r>
            <a:endParaRPr lang="id-ID"/>
          </a:p>
          <a:p>
            <a:pPr lvl="2"/>
            <a:r>
              <a:rPr lang="id-ID"/>
              <a:t>Tingkat ketiga</a:t>
            </a:r>
            <a:endParaRPr lang="id-ID"/>
          </a:p>
          <a:p>
            <a:pPr lvl="3"/>
            <a:r>
              <a:rPr lang="id-ID"/>
              <a:t>Tingkat keempat</a:t>
            </a:r>
            <a:endParaRPr lang="id-ID"/>
          </a:p>
          <a:p>
            <a:pPr lvl="4"/>
            <a:r>
              <a:rPr lang="id-ID"/>
              <a:t>Tingkat kelima</a:t>
            </a:r>
            <a:endParaRPr lang="en-US" dirty="0"/>
          </a:p>
        </p:txBody>
      </p:sp>
      <p:sp>
        <p:nvSpPr>
          <p:cNvPr id="4" name="Content Placeholder 3"/>
          <p:cNvSpPr>
            <a:spLocks noGrp="1"/>
          </p:cNvSpPr>
          <p:nvPr>
            <p:ph sz="half" idx="2" hasCustomPrompt="1"/>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d-ID"/>
              <a:t>Klik untuk edit gaya teks Master</a:t>
            </a:r>
            <a:endParaRPr lang="id-ID"/>
          </a:p>
          <a:p>
            <a:pPr lvl="1"/>
            <a:r>
              <a:rPr lang="id-ID"/>
              <a:t>Tingkat kedua</a:t>
            </a:r>
            <a:endParaRPr lang="id-ID"/>
          </a:p>
          <a:p>
            <a:pPr lvl="2"/>
            <a:r>
              <a:rPr lang="id-ID"/>
              <a:t>Tingkat ketiga</a:t>
            </a:r>
            <a:endParaRPr lang="id-ID"/>
          </a:p>
          <a:p>
            <a:pPr lvl="3"/>
            <a:r>
              <a:rPr lang="id-ID"/>
              <a:t>Tingkat keempat</a:t>
            </a:r>
            <a:endParaRPr lang="id-ID"/>
          </a:p>
          <a:p>
            <a:pPr lvl="4"/>
            <a:r>
              <a:rPr lang="id-ID"/>
              <a:t>Tingkat kelima</a:t>
            </a:r>
            <a:endParaRPr lang="en-US" dirty="0"/>
          </a:p>
        </p:txBody>
      </p:sp>
      <p:sp>
        <p:nvSpPr>
          <p:cNvPr id="5" name="Date Placeholder 4"/>
          <p:cNvSpPr>
            <a:spLocks noGrp="1"/>
          </p:cNvSpPr>
          <p:nvPr>
            <p:ph type="dt" sz="half" idx="10"/>
          </p:nvPr>
        </p:nvSpPr>
        <p:spPr/>
        <p:txBody>
          <a:bodyPr/>
          <a:lstStyle/>
          <a:p>
            <a:fld id="{8B8B64E5-FD1D-D34D-ABF6-EC120C380CC8}" type="datetimeFigureOut">
              <a:rPr lang="id-ID" smtClean="0"/>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84F10B8-8190-874D-B9FB-BA69673E8863}" type="slidenum">
              <a:rPr lang="id-ID" smtClean="0"/>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erbandinga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id-ID"/>
              <a:t>Klik untuk mengedit gaya judul Master</a:t>
            </a:r>
            <a:endParaRPr lang="en-US" dirty="0"/>
          </a:p>
        </p:txBody>
      </p:sp>
      <p:sp>
        <p:nvSpPr>
          <p:cNvPr id="3" name="Text Placeholder 2"/>
          <p:cNvSpPr>
            <a:spLocks noGrp="1"/>
          </p:cNvSpPr>
          <p:nvPr>
            <p:ph type="body" idx="1" hasCustomPrompt="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endParaRPr lang="id-ID"/>
          </a:p>
        </p:txBody>
      </p:sp>
      <p:sp>
        <p:nvSpPr>
          <p:cNvPr id="4" name="Content Placeholder 3"/>
          <p:cNvSpPr>
            <a:spLocks noGrp="1"/>
          </p:cNvSpPr>
          <p:nvPr>
            <p:ph sz="half" idx="2" hasCustomPrompt="1"/>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d-ID"/>
              <a:t>Klik untuk edit gaya teks Master</a:t>
            </a:r>
            <a:endParaRPr lang="id-ID"/>
          </a:p>
          <a:p>
            <a:pPr lvl="1"/>
            <a:r>
              <a:rPr lang="id-ID"/>
              <a:t>Tingkat kedua</a:t>
            </a:r>
            <a:endParaRPr lang="id-ID"/>
          </a:p>
          <a:p>
            <a:pPr lvl="2"/>
            <a:r>
              <a:rPr lang="id-ID"/>
              <a:t>Tingkat ketiga</a:t>
            </a:r>
            <a:endParaRPr lang="id-ID"/>
          </a:p>
          <a:p>
            <a:pPr lvl="3"/>
            <a:r>
              <a:rPr lang="id-ID"/>
              <a:t>Tingkat keempat</a:t>
            </a:r>
            <a:endParaRPr lang="id-ID"/>
          </a:p>
          <a:p>
            <a:pPr lvl="4"/>
            <a:r>
              <a:rPr lang="id-ID"/>
              <a:t>Tingkat kelima</a:t>
            </a:r>
            <a:endParaRPr lang="en-US" dirty="0"/>
          </a:p>
        </p:txBody>
      </p:sp>
      <p:sp>
        <p:nvSpPr>
          <p:cNvPr id="5" name="Text Placeholder 4"/>
          <p:cNvSpPr>
            <a:spLocks noGrp="1"/>
          </p:cNvSpPr>
          <p:nvPr>
            <p:ph type="body" sz="quarter" idx="3" hasCustomPrompt="1"/>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d-ID"/>
              <a:t>Klik untuk edit gaya teks Master</a:t>
            </a:r>
            <a:endParaRPr lang="id-ID"/>
          </a:p>
        </p:txBody>
      </p:sp>
      <p:sp>
        <p:nvSpPr>
          <p:cNvPr id="6" name="Content Placeholder 5"/>
          <p:cNvSpPr>
            <a:spLocks noGrp="1"/>
          </p:cNvSpPr>
          <p:nvPr>
            <p:ph sz="quarter" idx="4" hasCustomPrompt="1"/>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d-ID"/>
              <a:t>Klik untuk edit gaya teks Master</a:t>
            </a:r>
            <a:endParaRPr lang="id-ID"/>
          </a:p>
          <a:p>
            <a:pPr lvl="1"/>
            <a:r>
              <a:rPr lang="id-ID"/>
              <a:t>Tingkat kedua</a:t>
            </a:r>
            <a:endParaRPr lang="id-ID"/>
          </a:p>
          <a:p>
            <a:pPr lvl="2"/>
            <a:r>
              <a:rPr lang="id-ID"/>
              <a:t>Tingkat ketiga</a:t>
            </a:r>
            <a:endParaRPr lang="id-ID"/>
          </a:p>
          <a:p>
            <a:pPr lvl="3"/>
            <a:r>
              <a:rPr lang="id-ID"/>
              <a:t>Tingkat keempat</a:t>
            </a:r>
            <a:endParaRPr lang="id-ID"/>
          </a:p>
          <a:p>
            <a:pPr lvl="4"/>
            <a:r>
              <a:rPr lang="id-ID"/>
              <a:t>Tingkat kelima</a:t>
            </a:r>
            <a:endParaRPr lang="en-US" dirty="0"/>
          </a:p>
        </p:txBody>
      </p:sp>
      <p:sp>
        <p:nvSpPr>
          <p:cNvPr id="7" name="Date Placeholder 6"/>
          <p:cNvSpPr>
            <a:spLocks noGrp="1"/>
          </p:cNvSpPr>
          <p:nvPr>
            <p:ph type="dt" sz="half" idx="10"/>
          </p:nvPr>
        </p:nvSpPr>
        <p:spPr/>
        <p:txBody>
          <a:bodyPr/>
          <a:lstStyle/>
          <a:p>
            <a:fld id="{8B8B64E5-FD1D-D34D-ABF6-EC120C380CC8}" type="datetimeFigureOut">
              <a:rPr lang="id-ID" smtClean="0"/>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584F10B8-8190-874D-B9FB-BA69673E8863}" type="slidenum">
              <a:rPr lang="id-ID" smtClean="0"/>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udul Saja">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id-ID"/>
              <a:t>Klik untuk mengedit gaya judul Master</a:t>
            </a:r>
            <a:endParaRPr lang="en-US" dirty="0"/>
          </a:p>
        </p:txBody>
      </p:sp>
      <p:sp>
        <p:nvSpPr>
          <p:cNvPr id="3" name="Date Placeholder 2"/>
          <p:cNvSpPr>
            <a:spLocks noGrp="1"/>
          </p:cNvSpPr>
          <p:nvPr>
            <p:ph type="dt" sz="half" idx="10"/>
          </p:nvPr>
        </p:nvSpPr>
        <p:spPr/>
        <p:txBody>
          <a:bodyPr/>
          <a:lstStyle/>
          <a:p>
            <a:fld id="{8B8B64E5-FD1D-D34D-ABF6-EC120C380CC8}" type="datetimeFigureOut">
              <a:rPr lang="id-ID" smtClean="0"/>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584F10B8-8190-874D-B9FB-BA69673E8863}" type="slidenum">
              <a:rPr lang="id-ID" smtClean="0"/>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Koson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8B64E5-FD1D-D34D-ABF6-EC120C380CC8}" type="datetimeFigureOut">
              <a:rPr lang="id-ID" smtClean="0"/>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584F10B8-8190-874D-B9FB-BA69673E8863}" type="slidenum">
              <a:rPr lang="id-ID" smtClean="0"/>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onten dengan Keteranga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1411" y="1600200"/>
            <a:ext cx="3549121" cy="1371600"/>
          </a:xfrm>
        </p:spPr>
        <p:txBody>
          <a:bodyPr anchor="b">
            <a:normAutofit/>
          </a:bodyPr>
          <a:lstStyle>
            <a:lvl1pPr algn="l">
              <a:defRPr sz="2400" b="0"/>
            </a:lvl1pPr>
          </a:lstStyle>
          <a:p>
            <a:r>
              <a:rPr lang="id-ID"/>
              <a:t>Klik untuk mengedit gaya judul Master</a:t>
            </a:r>
            <a:endParaRPr lang="en-US" dirty="0"/>
          </a:p>
        </p:txBody>
      </p:sp>
      <p:sp>
        <p:nvSpPr>
          <p:cNvPr id="3" name="Content Placeholder 2"/>
          <p:cNvSpPr>
            <a:spLocks noGrp="1"/>
          </p:cNvSpPr>
          <p:nvPr>
            <p:ph idx="1" hasCustomPrompt="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d-ID"/>
              <a:t>Klik untuk edit gaya teks Master</a:t>
            </a:r>
            <a:endParaRPr lang="id-ID"/>
          </a:p>
          <a:p>
            <a:pPr lvl="1"/>
            <a:r>
              <a:rPr lang="id-ID"/>
              <a:t>Tingkat kedua</a:t>
            </a:r>
            <a:endParaRPr lang="id-ID"/>
          </a:p>
          <a:p>
            <a:pPr lvl="2"/>
            <a:r>
              <a:rPr lang="id-ID"/>
              <a:t>Tingkat ketiga</a:t>
            </a:r>
            <a:endParaRPr lang="id-ID"/>
          </a:p>
          <a:p>
            <a:pPr lvl="3"/>
            <a:r>
              <a:rPr lang="id-ID"/>
              <a:t>Tingkat keempat</a:t>
            </a:r>
            <a:endParaRPr lang="id-ID"/>
          </a:p>
          <a:p>
            <a:pPr lvl="4"/>
            <a:r>
              <a:rPr lang="id-ID"/>
              <a:t>Tingkat kelima</a:t>
            </a:r>
            <a:endParaRPr lang="en-US" dirty="0"/>
          </a:p>
        </p:txBody>
      </p:sp>
      <p:sp>
        <p:nvSpPr>
          <p:cNvPr id="4" name="Text Placeholder 3"/>
          <p:cNvSpPr>
            <a:spLocks noGrp="1"/>
          </p:cNvSpPr>
          <p:nvPr>
            <p:ph type="body" sz="half" idx="2" hasCustomPrompt="1"/>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d-ID"/>
              <a:t>Klik untuk edit gaya teks Master</a:t>
            </a:r>
            <a:endParaRPr lang="id-ID"/>
          </a:p>
        </p:txBody>
      </p:sp>
      <p:sp>
        <p:nvSpPr>
          <p:cNvPr id="5" name="Date Placeholder 4"/>
          <p:cNvSpPr>
            <a:spLocks noGrp="1"/>
          </p:cNvSpPr>
          <p:nvPr>
            <p:ph type="dt" sz="half" idx="10"/>
          </p:nvPr>
        </p:nvSpPr>
        <p:spPr/>
        <p:txBody>
          <a:bodyPr/>
          <a:lstStyle/>
          <a:p>
            <a:fld id="{8B8B64E5-FD1D-D34D-ABF6-EC120C380CC8}" type="datetimeFigureOut">
              <a:rPr lang="id-ID" smtClean="0"/>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84F10B8-8190-874D-B9FB-BA69673E8863}" type="slidenum">
              <a:rPr lang="id-ID" smtClean="0"/>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Gambar dengan Keteranga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1411" y="1600200"/>
            <a:ext cx="5334001" cy="1371600"/>
          </a:xfrm>
        </p:spPr>
        <p:txBody>
          <a:bodyPr anchor="b">
            <a:normAutofit/>
          </a:bodyPr>
          <a:lstStyle>
            <a:lvl1pPr algn="l">
              <a:defRPr sz="2800" b="0"/>
            </a:lvl1pPr>
          </a:lstStyle>
          <a:p>
            <a:r>
              <a:rPr lang="id-ID"/>
              <a:t>Klik untuk mengedit gaya judul Master</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hasCustomPrompt="1"/>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d-ID"/>
              <a:t>Klik untuk edit gaya teks Master</a:t>
            </a:r>
            <a:endParaRPr lang="id-ID"/>
          </a:p>
        </p:txBody>
      </p:sp>
      <p:sp>
        <p:nvSpPr>
          <p:cNvPr id="5" name="Date Placeholder 4"/>
          <p:cNvSpPr>
            <a:spLocks noGrp="1"/>
          </p:cNvSpPr>
          <p:nvPr>
            <p:ph type="dt" sz="half" idx="10"/>
          </p:nvPr>
        </p:nvSpPr>
        <p:spPr>
          <a:xfrm>
            <a:off x="6399212" y="5883275"/>
            <a:ext cx="914400" cy="365125"/>
          </a:xfrm>
        </p:spPr>
        <p:txBody>
          <a:bodyPr/>
          <a:lstStyle/>
          <a:p>
            <a:fld id="{8B8B64E5-FD1D-D34D-ABF6-EC120C380CC8}" type="datetimeFigureOut">
              <a:rPr lang="id-ID" smtClean="0"/>
            </a:fld>
            <a:endParaRPr lang="id-ID"/>
          </a:p>
        </p:txBody>
      </p:sp>
      <p:sp>
        <p:nvSpPr>
          <p:cNvPr id="6" name="Footer Placeholder 5"/>
          <p:cNvSpPr>
            <a:spLocks noGrp="1"/>
          </p:cNvSpPr>
          <p:nvPr>
            <p:ph type="ftr" sz="quarter" idx="11"/>
          </p:nvPr>
        </p:nvSpPr>
        <p:spPr>
          <a:xfrm>
            <a:off x="1141412" y="5883275"/>
            <a:ext cx="5105400" cy="365125"/>
          </a:xfrm>
        </p:spPr>
        <p:txBody>
          <a:bodyPr/>
          <a:lstStyle/>
          <a:p>
            <a:endParaRPr lang="id-ID"/>
          </a:p>
        </p:txBody>
      </p:sp>
      <p:sp>
        <p:nvSpPr>
          <p:cNvPr id="7" name="Slide Number Placeholder 6"/>
          <p:cNvSpPr>
            <a:spLocks noGrp="1"/>
          </p:cNvSpPr>
          <p:nvPr>
            <p:ph type="sldNum" sz="quarter" idx="12"/>
          </p:nvPr>
        </p:nvSpPr>
        <p:spPr>
          <a:xfrm>
            <a:off x="10742612" y="5883275"/>
            <a:ext cx="322567" cy="365125"/>
          </a:xfrm>
        </p:spPr>
        <p:txBody>
          <a:bodyPr/>
          <a:lstStyle/>
          <a:p>
            <a:fld id="{584F10B8-8190-874D-B9FB-BA69673E8863}" type="slidenum">
              <a:rPr lang="id-ID" smtClean="0"/>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Gambar Panorama dengan Keteranga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1413" y="4732865"/>
            <a:ext cx="9906000" cy="566738"/>
          </a:xfrm>
        </p:spPr>
        <p:txBody>
          <a:bodyPr anchor="b">
            <a:normAutofit/>
          </a:bodyPr>
          <a:lstStyle>
            <a:lvl1pPr algn="l">
              <a:defRPr sz="2400" b="0"/>
            </a:lvl1pPr>
          </a:lstStyle>
          <a:p>
            <a:r>
              <a:rPr lang="id-ID"/>
              <a:t>Klik untuk mengedit gaya judul Master</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hasCustomPrompt="1"/>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d-ID"/>
              <a:t>Klik untuk edit gaya teks Master</a:t>
            </a:r>
            <a:endParaRPr lang="id-ID"/>
          </a:p>
        </p:txBody>
      </p:sp>
      <p:sp>
        <p:nvSpPr>
          <p:cNvPr id="5" name="Date Placeholder 4"/>
          <p:cNvSpPr>
            <a:spLocks noGrp="1"/>
          </p:cNvSpPr>
          <p:nvPr>
            <p:ph type="dt" sz="half" idx="10"/>
          </p:nvPr>
        </p:nvSpPr>
        <p:spPr/>
        <p:txBody>
          <a:bodyPr/>
          <a:lstStyle/>
          <a:p>
            <a:fld id="{8B8B64E5-FD1D-D34D-ABF6-EC120C380CC8}" type="datetimeFigureOut">
              <a:rPr lang="id-ID" smtClean="0"/>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584F10B8-8190-874D-B9FB-BA69673E8863}" type="slidenum">
              <a:rPr lang="id-ID" smtClean="0"/>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Judul dan Keteranga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1412" y="609601"/>
            <a:ext cx="9905999" cy="3124199"/>
          </a:xfrm>
        </p:spPr>
        <p:txBody>
          <a:bodyPr anchor="ctr">
            <a:normAutofit/>
          </a:bodyPr>
          <a:lstStyle>
            <a:lvl1pPr algn="l">
              <a:defRPr sz="3200" b="0" cap="all"/>
            </a:lvl1pPr>
          </a:lstStyle>
          <a:p>
            <a:r>
              <a:rPr lang="id-ID"/>
              <a:t>Klik untuk mengedit gaya judul Master</a:t>
            </a:r>
            <a:endParaRPr lang="en-US" dirty="0"/>
          </a:p>
        </p:txBody>
      </p:sp>
      <p:sp>
        <p:nvSpPr>
          <p:cNvPr id="3" name="Text Placeholder 2"/>
          <p:cNvSpPr>
            <a:spLocks noGrp="1"/>
          </p:cNvSpPr>
          <p:nvPr>
            <p:ph type="body" idx="1" hasCustomPrompt="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d-ID"/>
              <a:t>Klik untuk edit gaya teks Master</a:t>
            </a:r>
            <a:endParaRPr lang="id-ID"/>
          </a:p>
        </p:txBody>
      </p:sp>
      <p:sp>
        <p:nvSpPr>
          <p:cNvPr id="4" name="Date Placeholder 3"/>
          <p:cNvSpPr>
            <a:spLocks noGrp="1"/>
          </p:cNvSpPr>
          <p:nvPr>
            <p:ph type="dt" sz="half" idx="10"/>
          </p:nvPr>
        </p:nvSpPr>
        <p:spPr/>
        <p:txBody>
          <a:bodyPr/>
          <a:lstStyle/>
          <a:p>
            <a:fld id="{8B8B64E5-FD1D-D34D-ABF6-EC120C380CC8}" type="datetimeFigureOut">
              <a:rPr lang="id-ID" smtClean="0"/>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F10B8-8190-874D-B9FB-BA69673E8863}" type="slidenum">
              <a:rPr lang="id-ID" smtClean="0"/>
            </a:fld>
            <a:endParaRPr lang="id-ID"/>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utipan dengan Keteranga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endParaRPr lang="en-US" sz="8000" dirty="0">
              <a:solidFill>
                <a:schemeClr val="accent1"/>
              </a:solidFill>
            </a:endParaRP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endParaRPr lang="en-US" sz="8000" dirty="0">
              <a:solidFill>
                <a:schemeClr val="accent1"/>
              </a:solidFill>
            </a:endParaRPr>
          </a:p>
        </p:txBody>
      </p:sp>
      <p:sp>
        <p:nvSpPr>
          <p:cNvPr id="2" name="Title 1"/>
          <p:cNvSpPr>
            <a:spLocks noGrp="1"/>
          </p:cNvSpPr>
          <p:nvPr>
            <p:ph type="title" hasCustomPrompt="1"/>
          </p:nvPr>
        </p:nvSpPr>
        <p:spPr>
          <a:xfrm>
            <a:off x="1446213" y="609601"/>
            <a:ext cx="9296398" cy="2743199"/>
          </a:xfrm>
        </p:spPr>
        <p:txBody>
          <a:bodyPr anchor="ctr">
            <a:normAutofit/>
          </a:bodyPr>
          <a:lstStyle>
            <a:lvl1pPr algn="l">
              <a:defRPr sz="3200" b="0" cap="all">
                <a:solidFill>
                  <a:schemeClr val="tx1"/>
                </a:solidFill>
              </a:defRPr>
            </a:lvl1pPr>
          </a:lstStyle>
          <a:p>
            <a:r>
              <a:rPr lang="id-ID"/>
              <a:t>Klik untuk mengedit gaya judul Master</a:t>
            </a:r>
            <a:endParaRPr lang="en-US" dirty="0"/>
          </a:p>
        </p:txBody>
      </p:sp>
      <p:sp>
        <p:nvSpPr>
          <p:cNvPr id="10" name="Text Placeholder 9"/>
          <p:cNvSpPr>
            <a:spLocks noGrp="1"/>
          </p:cNvSpPr>
          <p:nvPr>
            <p:ph type="body" sz="quarter" idx="13" hasCustomPrompt="1"/>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d-ID"/>
              <a:t>Klik untuk edit gaya teks Master</a:t>
            </a:r>
            <a:endParaRPr lang="id-ID"/>
          </a:p>
        </p:txBody>
      </p:sp>
      <p:sp>
        <p:nvSpPr>
          <p:cNvPr id="3" name="Text Placeholder 2"/>
          <p:cNvSpPr>
            <a:spLocks noGrp="1"/>
          </p:cNvSpPr>
          <p:nvPr>
            <p:ph type="body" idx="1" hasCustomPrompt="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id-ID"/>
              <a:t>Klik untuk edit gaya teks Master</a:t>
            </a:r>
            <a:endParaRPr lang="id-ID"/>
          </a:p>
        </p:txBody>
      </p:sp>
      <p:sp>
        <p:nvSpPr>
          <p:cNvPr id="4" name="Date Placeholder 3"/>
          <p:cNvSpPr>
            <a:spLocks noGrp="1"/>
          </p:cNvSpPr>
          <p:nvPr>
            <p:ph type="dt" sz="half" idx="10"/>
          </p:nvPr>
        </p:nvSpPr>
        <p:spPr/>
        <p:txBody>
          <a:bodyPr/>
          <a:lstStyle/>
          <a:p>
            <a:fld id="{8B8B64E5-FD1D-D34D-ABF6-EC120C380CC8}" type="datetimeFigureOut">
              <a:rPr lang="id-ID" smtClean="0"/>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F10B8-8190-874D-B9FB-BA69673E8863}" type="slidenum">
              <a:rPr lang="id-ID" smtClean="0"/>
            </a:fld>
            <a:endParaRPr lang="id-ID"/>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Kartu Nama">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1412" y="3308581"/>
            <a:ext cx="9906000" cy="1468800"/>
          </a:xfrm>
        </p:spPr>
        <p:txBody>
          <a:bodyPr anchor="b">
            <a:normAutofit/>
          </a:bodyPr>
          <a:lstStyle>
            <a:lvl1pPr algn="l">
              <a:defRPr sz="3200" b="0" cap="all"/>
            </a:lvl1pPr>
          </a:lstStyle>
          <a:p>
            <a:r>
              <a:rPr lang="id-ID"/>
              <a:t>Klik untuk mengedit gaya judul Master</a:t>
            </a:r>
            <a:endParaRPr lang="en-US" dirty="0"/>
          </a:p>
        </p:txBody>
      </p:sp>
      <p:sp>
        <p:nvSpPr>
          <p:cNvPr id="3" name="Text Placeholder 2"/>
          <p:cNvSpPr>
            <a:spLocks noGrp="1"/>
          </p:cNvSpPr>
          <p:nvPr>
            <p:ph type="body" idx="1" hasCustomPrompt="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id-ID"/>
              <a:t>Klik untuk edit gaya teks Master</a:t>
            </a:r>
            <a:endParaRPr lang="id-ID"/>
          </a:p>
        </p:txBody>
      </p:sp>
      <p:sp>
        <p:nvSpPr>
          <p:cNvPr id="4" name="Date Placeholder 3"/>
          <p:cNvSpPr>
            <a:spLocks noGrp="1"/>
          </p:cNvSpPr>
          <p:nvPr>
            <p:ph type="dt" sz="half" idx="10"/>
          </p:nvPr>
        </p:nvSpPr>
        <p:spPr/>
        <p:txBody>
          <a:bodyPr/>
          <a:lstStyle/>
          <a:p>
            <a:fld id="{8B8B64E5-FD1D-D34D-ABF6-EC120C380CC8}" type="datetimeFigureOut">
              <a:rPr lang="id-ID" smtClean="0"/>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F10B8-8190-874D-B9FB-BA69673E8863}" type="slidenum">
              <a:rPr lang="id-ID" smtClean="0"/>
            </a:fld>
            <a:endParaRPr lang="id-ID"/>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artu Nama dengan Kutipa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endParaRPr lang="en-US" sz="8000" dirty="0">
              <a:solidFill>
                <a:schemeClr val="accent1"/>
              </a:solidFill>
            </a:endParaRP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endParaRPr lang="en-US" sz="8000" dirty="0">
              <a:solidFill>
                <a:schemeClr val="accent1"/>
              </a:solidFill>
            </a:endParaRPr>
          </a:p>
        </p:txBody>
      </p:sp>
      <p:sp>
        <p:nvSpPr>
          <p:cNvPr id="2" name="Title 1"/>
          <p:cNvSpPr>
            <a:spLocks noGrp="1"/>
          </p:cNvSpPr>
          <p:nvPr>
            <p:ph type="title" hasCustomPrompt="1"/>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id-ID"/>
              <a:t>Klik untuk mengedit gaya judul Master</a:t>
            </a:r>
            <a:endParaRPr lang="en-US" dirty="0"/>
          </a:p>
        </p:txBody>
      </p:sp>
      <p:sp>
        <p:nvSpPr>
          <p:cNvPr id="10" name="Text Placeholder 9"/>
          <p:cNvSpPr>
            <a:spLocks noGrp="1"/>
          </p:cNvSpPr>
          <p:nvPr>
            <p:ph type="body" sz="quarter" idx="13" hasCustomPrompt="1"/>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id-ID"/>
              <a:t>Klik untuk edit gaya teks Master</a:t>
            </a:r>
            <a:endParaRPr lang="id-ID"/>
          </a:p>
        </p:txBody>
      </p:sp>
      <p:sp>
        <p:nvSpPr>
          <p:cNvPr id="3" name="Text Placeholder 2"/>
          <p:cNvSpPr>
            <a:spLocks noGrp="1"/>
          </p:cNvSpPr>
          <p:nvPr>
            <p:ph type="body" idx="1" hasCustomPrompt="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d-ID"/>
              <a:t>Klik untuk edit gaya teks Master</a:t>
            </a:r>
            <a:endParaRPr lang="id-ID"/>
          </a:p>
        </p:txBody>
      </p:sp>
      <p:sp>
        <p:nvSpPr>
          <p:cNvPr id="4" name="Date Placeholder 3"/>
          <p:cNvSpPr>
            <a:spLocks noGrp="1"/>
          </p:cNvSpPr>
          <p:nvPr>
            <p:ph type="dt" sz="half" idx="10"/>
          </p:nvPr>
        </p:nvSpPr>
        <p:spPr/>
        <p:txBody>
          <a:bodyPr/>
          <a:lstStyle/>
          <a:p>
            <a:fld id="{8B8B64E5-FD1D-D34D-ABF6-EC120C380CC8}" type="datetimeFigureOut">
              <a:rPr lang="id-ID" smtClean="0"/>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F10B8-8190-874D-B9FB-BA69673E8863}" type="slidenum">
              <a:rPr lang="id-ID" smtClean="0"/>
            </a:fld>
            <a:endParaRPr lang="id-ID"/>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Benar atau Sala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id-ID"/>
              <a:t>Klik untuk mengedit gaya judul Master</a:t>
            </a:r>
            <a:endParaRPr lang="en-US" dirty="0"/>
          </a:p>
        </p:txBody>
      </p:sp>
      <p:sp>
        <p:nvSpPr>
          <p:cNvPr id="10" name="Text Placeholder 9"/>
          <p:cNvSpPr>
            <a:spLocks noGrp="1"/>
          </p:cNvSpPr>
          <p:nvPr>
            <p:ph type="body" sz="quarter" idx="13" hasCustomPrompt="1"/>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id-ID"/>
              <a:t>Klik untuk edit gaya teks Master</a:t>
            </a:r>
            <a:endParaRPr lang="id-ID"/>
          </a:p>
        </p:txBody>
      </p:sp>
      <p:sp>
        <p:nvSpPr>
          <p:cNvPr id="3" name="Text Placeholder 2"/>
          <p:cNvSpPr>
            <a:spLocks noGrp="1"/>
          </p:cNvSpPr>
          <p:nvPr>
            <p:ph type="body" idx="1" hasCustomPrompt="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d-ID"/>
              <a:t>Klik untuk edit gaya teks Master</a:t>
            </a:r>
            <a:endParaRPr lang="id-ID"/>
          </a:p>
        </p:txBody>
      </p:sp>
      <p:sp>
        <p:nvSpPr>
          <p:cNvPr id="4" name="Date Placeholder 3"/>
          <p:cNvSpPr>
            <a:spLocks noGrp="1"/>
          </p:cNvSpPr>
          <p:nvPr>
            <p:ph type="dt" sz="half" idx="10"/>
          </p:nvPr>
        </p:nvSpPr>
        <p:spPr/>
        <p:txBody>
          <a:bodyPr/>
          <a:lstStyle/>
          <a:p>
            <a:fld id="{8B8B64E5-FD1D-D34D-ABF6-EC120C380CC8}" type="datetimeFigureOut">
              <a:rPr lang="id-ID" smtClean="0"/>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F10B8-8190-874D-B9FB-BA69673E8863}" type="slidenum">
              <a:rPr lang="id-ID" smtClean="0"/>
            </a:fld>
            <a:endParaRPr lang="id-ID"/>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Judul dan Teks Vertikal">
    <p:spTree>
      <p:nvGrpSpPr>
        <p:cNvPr id="1" name=""/>
        <p:cNvGrpSpPr/>
        <p:nvPr/>
      </p:nvGrpSpPr>
      <p:grpSpPr>
        <a:xfrm>
          <a:off x="0" y="0"/>
          <a:ext cx="0" cy="0"/>
          <a:chOff x="0" y="0"/>
          <a:chExt cx="0" cy="0"/>
        </a:xfrm>
      </p:grpSpPr>
      <p:sp>
        <p:nvSpPr>
          <p:cNvPr id="7" name="Title 1"/>
          <p:cNvSpPr>
            <a:spLocks noGrp="1"/>
          </p:cNvSpPr>
          <p:nvPr>
            <p:ph type="title" hasCustomPrompt="1"/>
          </p:nvPr>
        </p:nvSpPr>
        <p:spPr>
          <a:xfrm>
            <a:off x="1141413" y="609600"/>
            <a:ext cx="9905998" cy="1905000"/>
          </a:xfrm>
        </p:spPr>
        <p:txBody>
          <a:bodyPr/>
          <a:lstStyle/>
          <a:p>
            <a:r>
              <a:rPr lang="id-ID"/>
              <a:t>Klik untuk mengedit gaya judul Master</a:t>
            </a:r>
            <a:endParaRPr lang="en-US" dirty="0"/>
          </a:p>
        </p:txBody>
      </p:sp>
      <p:sp>
        <p:nvSpPr>
          <p:cNvPr id="3" name="Vertical Text Placeholder 2"/>
          <p:cNvSpPr>
            <a:spLocks noGrp="1"/>
          </p:cNvSpPr>
          <p:nvPr>
            <p:ph type="body" orient="vert" idx="1" hasCustomPrompt="1"/>
          </p:nvPr>
        </p:nvSpPr>
        <p:spPr/>
        <p:txBody>
          <a:bodyPr vert="eaVert" anchor="t"/>
          <a:lstStyle/>
          <a:p>
            <a:pPr lvl="0"/>
            <a:r>
              <a:rPr lang="id-ID"/>
              <a:t>Klik untuk edit gaya teks Master</a:t>
            </a:r>
            <a:endParaRPr lang="id-ID"/>
          </a:p>
          <a:p>
            <a:pPr lvl="1"/>
            <a:r>
              <a:rPr lang="id-ID"/>
              <a:t>Tingkat kedua</a:t>
            </a:r>
            <a:endParaRPr lang="id-ID"/>
          </a:p>
          <a:p>
            <a:pPr lvl="2"/>
            <a:r>
              <a:rPr lang="id-ID"/>
              <a:t>Tingkat ketiga</a:t>
            </a:r>
            <a:endParaRPr lang="id-ID"/>
          </a:p>
          <a:p>
            <a:pPr lvl="3"/>
            <a:r>
              <a:rPr lang="id-ID"/>
              <a:t>Tingkat keempat</a:t>
            </a:r>
            <a:endParaRPr lang="id-ID"/>
          </a:p>
          <a:p>
            <a:pPr lvl="4"/>
            <a:r>
              <a:rPr lang="id-ID"/>
              <a:t>Tingkat kelima</a:t>
            </a:r>
            <a:endParaRPr lang="en-US" dirty="0"/>
          </a:p>
        </p:txBody>
      </p:sp>
      <p:sp>
        <p:nvSpPr>
          <p:cNvPr id="4" name="Date Placeholder 3"/>
          <p:cNvSpPr>
            <a:spLocks noGrp="1"/>
          </p:cNvSpPr>
          <p:nvPr>
            <p:ph type="dt" sz="half" idx="10"/>
          </p:nvPr>
        </p:nvSpPr>
        <p:spPr/>
        <p:txBody>
          <a:bodyPr/>
          <a:lstStyle/>
          <a:p>
            <a:fld id="{8B8B64E5-FD1D-D34D-ABF6-EC120C380CC8}" type="datetimeFigureOut">
              <a:rPr lang="id-ID" smtClean="0"/>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F10B8-8190-874D-B9FB-BA69673E8863}" type="slidenum">
              <a:rPr lang="id-ID" smtClean="0"/>
            </a:fld>
            <a:endParaRPr lang="id-ID"/>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Judul Vertikal dan Teks">
    <p:spTree>
      <p:nvGrpSpPr>
        <p:cNvPr id="1" name=""/>
        <p:cNvGrpSpPr/>
        <p:nvPr/>
      </p:nvGrpSpPr>
      <p:grpSpPr>
        <a:xfrm>
          <a:off x="0" y="0"/>
          <a:ext cx="0" cy="0"/>
          <a:chOff x="0" y="0"/>
          <a:chExt cx="0" cy="0"/>
        </a:xfrm>
      </p:grpSpPr>
      <p:sp>
        <p:nvSpPr>
          <p:cNvPr id="2" name="Vertical Title 1"/>
          <p:cNvSpPr>
            <a:spLocks noGrp="1"/>
          </p:cNvSpPr>
          <p:nvPr>
            <p:ph type="title" orient="vert" hasCustomPrompt="1"/>
          </p:nvPr>
        </p:nvSpPr>
        <p:spPr>
          <a:xfrm>
            <a:off x="8836898" y="609599"/>
            <a:ext cx="2210514" cy="5181601"/>
          </a:xfrm>
        </p:spPr>
        <p:txBody>
          <a:bodyPr vert="eaVert"/>
          <a:lstStyle/>
          <a:p>
            <a:r>
              <a:rPr lang="id-ID"/>
              <a:t>Klik untuk mengedit gaya judul Master</a:t>
            </a:r>
            <a:endParaRPr lang="en-US" dirty="0"/>
          </a:p>
        </p:txBody>
      </p:sp>
      <p:sp>
        <p:nvSpPr>
          <p:cNvPr id="3" name="Vertical Text Placeholder 2"/>
          <p:cNvSpPr>
            <a:spLocks noGrp="1"/>
          </p:cNvSpPr>
          <p:nvPr>
            <p:ph type="body" orient="vert" idx="1" hasCustomPrompt="1"/>
          </p:nvPr>
        </p:nvSpPr>
        <p:spPr>
          <a:xfrm>
            <a:off x="1141412" y="609600"/>
            <a:ext cx="7543800" cy="5181600"/>
          </a:xfrm>
        </p:spPr>
        <p:txBody>
          <a:bodyPr vert="eaVert" anchor="t"/>
          <a:lstStyle/>
          <a:p>
            <a:pPr lvl="0"/>
            <a:r>
              <a:rPr lang="id-ID"/>
              <a:t>Klik untuk edit gaya teks Master</a:t>
            </a:r>
            <a:endParaRPr lang="id-ID"/>
          </a:p>
          <a:p>
            <a:pPr lvl="1"/>
            <a:r>
              <a:rPr lang="id-ID"/>
              <a:t>Tingkat kedua</a:t>
            </a:r>
            <a:endParaRPr lang="id-ID"/>
          </a:p>
          <a:p>
            <a:pPr lvl="2"/>
            <a:r>
              <a:rPr lang="id-ID"/>
              <a:t>Tingkat ketiga</a:t>
            </a:r>
            <a:endParaRPr lang="id-ID"/>
          </a:p>
          <a:p>
            <a:pPr lvl="3"/>
            <a:r>
              <a:rPr lang="id-ID"/>
              <a:t>Tingkat keempat</a:t>
            </a:r>
            <a:endParaRPr lang="id-ID"/>
          </a:p>
          <a:p>
            <a:pPr lvl="4"/>
            <a:r>
              <a:rPr lang="id-ID"/>
              <a:t>Tingkat kelima</a:t>
            </a:r>
            <a:endParaRPr lang="en-US" dirty="0"/>
          </a:p>
        </p:txBody>
      </p:sp>
      <p:sp>
        <p:nvSpPr>
          <p:cNvPr id="4" name="Date Placeholder 3"/>
          <p:cNvSpPr>
            <a:spLocks noGrp="1"/>
          </p:cNvSpPr>
          <p:nvPr>
            <p:ph type="dt" sz="half" idx="10"/>
          </p:nvPr>
        </p:nvSpPr>
        <p:spPr/>
        <p:txBody>
          <a:bodyPr/>
          <a:lstStyle/>
          <a:p>
            <a:fld id="{8B8B64E5-FD1D-D34D-ABF6-EC120C380CC8}" type="datetimeFigureOut">
              <a:rPr lang="id-ID" smtClean="0"/>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584F10B8-8190-874D-B9FB-BA69673E8863}" type="slidenum">
              <a:rPr lang="id-ID" smtClean="0"/>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8" Type="http://schemas.openxmlformats.org/officeDocument/2006/relationships/theme" Target="../theme/theme1.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id-ID"/>
              <a:t>Klik untuk mengedit gaya judul Master</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id-ID"/>
              <a:t>Klik untuk edit gaya teks Master</a:t>
            </a:r>
            <a:endParaRPr lang="id-ID"/>
          </a:p>
          <a:p>
            <a:pPr lvl="1"/>
            <a:r>
              <a:rPr lang="id-ID"/>
              <a:t>Tingkat kedua</a:t>
            </a:r>
            <a:endParaRPr lang="id-ID"/>
          </a:p>
          <a:p>
            <a:pPr lvl="2"/>
            <a:r>
              <a:rPr lang="id-ID"/>
              <a:t>Tingkat ketiga</a:t>
            </a:r>
            <a:endParaRPr lang="id-ID"/>
          </a:p>
          <a:p>
            <a:pPr lvl="3"/>
            <a:r>
              <a:rPr lang="id-ID"/>
              <a:t>Tingkat keempat</a:t>
            </a:r>
            <a:endParaRPr lang="id-ID"/>
          </a:p>
          <a:p>
            <a:pPr lvl="4"/>
            <a:r>
              <a:rPr lang="id-ID"/>
              <a:t>Tingkat kelima</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8B8B64E5-FD1D-D34D-ABF6-EC120C380CC8}" type="datetimeFigureOut">
              <a:rPr lang="id-ID" smtClean="0"/>
            </a:fld>
            <a:endParaRPr lang="id-ID"/>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id-ID"/>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584F10B8-8190-874D-B9FB-BA69673E8863}" type="slidenum">
              <a:rPr lang="id-ID" smtClean="0"/>
            </a:fld>
            <a:endParaRPr lang="id-ID"/>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panose="020B0604020202090204"/>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panose="020B0604020202090204"/>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panose="020B0604020202090204"/>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panose="020B0604020202090204"/>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panose="020B0604020202090204"/>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panose="020B0604020202090204"/>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panose="020B0604020202090204"/>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panose="020B0604020202090204"/>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panose="020B0604020202090204"/>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9" Type="http://schemas.openxmlformats.org/officeDocument/2006/relationships/slideLayout" Target="../slideLayouts/slideLayout14.xml"/><Relationship Id="rId8" Type="http://schemas.openxmlformats.org/officeDocument/2006/relationships/image" Target="../media/image7.png"/><Relationship Id="rId7" Type="http://schemas.openxmlformats.org/officeDocument/2006/relationships/customXml" Target="../ink/ink3.xml"/><Relationship Id="rId6" Type="http://schemas.openxmlformats.org/officeDocument/2006/relationships/image" Target="../media/image6.png"/><Relationship Id="rId5" Type="http://schemas.openxmlformats.org/officeDocument/2006/relationships/customXml" Target="../ink/ink2.xml"/><Relationship Id="rId4" Type="http://schemas.openxmlformats.org/officeDocument/2006/relationships/image" Target="../media/image5.png"/><Relationship Id="rId3" Type="http://schemas.openxmlformats.org/officeDocument/2006/relationships/customXml" Target="../ink/ink1.xml"/><Relationship Id="rId2" Type="http://schemas.openxmlformats.org/officeDocument/2006/relationships/image" Target="../media/image4.png"/><Relationship Id="rId1"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ctrTitle"/>
          </p:nvPr>
        </p:nvSpPr>
        <p:spPr/>
        <p:txBody>
          <a:bodyPr/>
          <a:lstStyle/>
          <a:p>
            <a:r>
              <a:rPr lang="id-ID" dirty="0">
                <a:solidFill>
                  <a:srgbClr val="FF0000"/>
                </a:solidFill>
              </a:rPr>
              <a:t>RUU ADVOKAT &amp; </a:t>
            </a:r>
            <a:br>
              <a:rPr lang="id-ID" dirty="0">
                <a:solidFill>
                  <a:srgbClr val="FF0000"/>
                </a:solidFill>
              </a:rPr>
            </a:br>
            <a:r>
              <a:rPr lang="id-ID" dirty="0">
                <a:solidFill>
                  <a:srgbClr val="FF0000"/>
                </a:solidFill>
              </a:rPr>
              <a:t>ORGANISASI ADVOKAT</a:t>
            </a:r>
            <a:endParaRPr lang="id-ID" dirty="0">
              <a:solidFill>
                <a:srgbClr val="FF0000"/>
              </a:solidFill>
            </a:endParaRPr>
          </a:p>
        </p:txBody>
      </p:sp>
      <p:sp>
        <p:nvSpPr>
          <p:cNvPr id="3" name="Subjudul 2"/>
          <p:cNvSpPr>
            <a:spLocks noGrp="1"/>
          </p:cNvSpPr>
          <p:nvPr>
            <p:ph type="subTitle" idx="1"/>
          </p:nvPr>
        </p:nvSpPr>
        <p:spPr/>
        <p:txBody>
          <a:bodyPr>
            <a:normAutofit/>
          </a:bodyPr>
          <a:lstStyle/>
          <a:p>
            <a:r>
              <a:rPr lang="id-ID" sz="1800" b="1" dirty="0">
                <a:latin typeface="+mj-lt"/>
                <a:cs typeface="APPLE CHANCERY" panose="03020702040506060504" pitchFamily="66" charset="-79"/>
              </a:rPr>
              <a:t>Oleh Dr. KP. </a:t>
            </a:r>
            <a:r>
              <a:rPr lang="id-ID" sz="1800" b="1" dirty="0" err="1">
                <a:latin typeface="+mj-lt"/>
                <a:cs typeface="APPLE CHANCERY" panose="03020702040506060504" pitchFamily="66" charset="-79"/>
              </a:rPr>
              <a:t>H</a:t>
            </a:r>
            <a:r>
              <a:rPr lang="id-ID" sz="1800" b="1" dirty="0">
                <a:latin typeface="+mj-lt"/>
                <a:cs typeface="APPLE CHANCERY" panose="03020702040506060504" pitchFamily="66" charset="-79"/>
              </a:rPr>
              <a:t>. HERU </a:t>
            </a:r>
            <a:r>
              <a:rPr lang="id-ID" sz="1800" b="1" dirty="0" err="1">
                <a:latin typeface="+mj-lt"/>
                <a:cs typeface="APPLE CHANCERY" panose="03020702040506060504" pitchFamily="66" charset="-79"/>
              </a:rPr>
              <a:t>S</a:t>
            </a:r>
            <a:r>
              <a:rPr lang="id-ID" sz="1800" b="1" dirty="0">
                <a:latin typeface="+mj-lt"/>
                <a:cs typeface="APPLE CHANCERY" panose="03020702040506060504" pitchFamily="66" charset="-79"/>
              </a:rPr>
              <a:t>. NOTONEGORO, SH., MH., CIL., CRA</a:t>
            </a:r>
            <a:endParaRPr lang="id-ID" sz="1800" b="1" dirty="0">
              <a:latin typeface="+mj-lt"/>
              <a:cs typeface="APPLE CHANCERY" panose="03020702040506060504" pitchFamily="66" charset="-79"/>
            </a:endParaRPr>
          </a:p>
          <a:p>
            <a:r>
              <a:rPr lang="id-ID" sz="1800" b="1" dirty="0">
                <a:latin typeface="+mj-lt"/>
                <a:cs typeface="APPLE CHANCERY" panose="03020702040506060504" pitchFamily="66" charset="-79"/>
              </a:rPr>
              <a:t>FOUNDER &amp; MANAGING PARTNERS HSN &amp; PARTNERS LAW OFFICE</a:t>
            </a:r>
            <a:endParaRPr lang="id-ID" sz="1800" b="1" dirty="0">
              <a:latin typeface="+mj-lt"/>
              <a:cs typeface="APPLE CHANCERY" panose="03020702040506060504" pitchFamily="66" charset="-79"/>
            </a:endParaRPr>
          </a:p>
          <a:p>
            <a:r>
              <a:rPr lang="id-ID" sz="1800" b="1" dirty="0">
                <a:latin typeface="+mj-lt"/>
                <a:cs typeface="APPLE CHANCERY" panose="03020702040506060504" pitchFamily="66" charset="-79"/>
              </a:rPr>
              <a:t>PRESIDIUM DPP KONGRES ADVOKAT Indonesia</a:t>
            </a:r>
            <a:endParaRPr lang="id-ID" sz="1800" b="1" dirty="0">
              <a:latin typeface="+mj-lt"/>
              <a:cs typeface="APPLE CHANCERY" panose="03020702040506060504" pitchFamily="66" charset="-79"/>
            </a:endParaRPr>
          </a:p>
          <a:p>
            <a:r>
              <a:rPr lang="id-ID" sz="1800" b="1" dirty="0">
                <a:solidFill>
                  <a:srgbClr val="FF0000"/>
                </a:solidFill>
                <a:latin typeface="+mj-lt"/>
                <a:cs typeface="APPLE CHANCERY" panose="03020702040506060504" pitchFamily="66" charset="-79"/>
              </a:rPr>
              <a:t>TEAM PERUMUS RUU ADVOKAT &amp; ORGANISASI ADVOKAT</a:t>
            </a:r>
            <a:endParaRPr lang="id-ID" sz="1800" b="1" dirty="0">
              <a:solidFill>
                <a:srgbClr val="FF0000"/>
              </a:solidFill>
              <a:latin typeface="+mj-lt"/>
              <a:cs typeface="APPLE CHANCERY" panose="03020702040506060504" pitchFamily="66" charset="-79"/>
            </a:endParaRPr>
          </a:p>
        </p:txBody>
      </p:sp>
      <p:pic>
        <p:nvPicPr>
          <p:cNvPr id="5" name="Gambar 4"/>
          <p:cNvPicPr>
            <a:picLocks noChangeAspect="1"/>
          </p:cNvPicPr>
          <p:nvPr/>
        </p:nvPicPr>
        <p:blipFill>
          <a:blip r:embed="rId1"/>
          <a:stretch>
            <a:fillRect/>
          </a:stretch>
        </p:blipFill>
        <p:spPr>
          <a:xfrm>
            <a:off x="4617720" y="0"/>
            <a:ext cx="2891790" cy="23431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ctrTitle"/>
          </p:nvPr>
        </p:nvSpPr>
        <p:spPr/>
        <p:txBody>
          <a:bodyPr>
            <a:normAutofit/>
          </a:bodyPr>
          <a:lstStyle/>
          <a:p>
            <a:r>
              <a:rPr lang="id-ID" sz="2800" b="1" dirty="0" err="1"/>
              <a:t>Undang-Undang</a:t>
            </a:r>
            <a:r>
              <a:rPr lang="id-ID" sz="2800" b="1" dirty="0"/>
              <a:t> Nomor 18 Tahun 2003 tentang Advokat sudah tidak sesuai dengan perkembangan kebutuhan hukum, dinamika kelembagaan profesi advokat, serta putusan Mahkamah Konstitusi, sehingga perlu diganti</a:t>
            </a:r>
            <a:endParaRPr lang="id-ID" sz="2800" b="1" dirty="0"/>
          </a:p>
        </p:txBody>
      </p:sp>
      <p:sp>
        <p:nvSpPr>
          <p:cNvPr id="3" name="Subjudul 2"/>
          <p:cNvSpPr>
            <a:spLocks noGrp="1"/>
          </p:cNvSpPr>
          <p:nvPr>
            <p:ph type="subTitle" idx="1"/>
          </p:nvPr>
        </p:nvSpPr>
        <p:spPr/>
        <p:txBody>
          <a:bodyPr>
            <a:normAutofit/>
          </a:bodyPr>
          <a:lstStyle/>
          <a:p>
            <a:r>
              <a:rPr lang="id-ID" dirty="0">
                <a:solidFill>
                  <a:srgbClr val="FF0000"/>
                </a:solidFill>
              </a:rPr>
              <a:t>KONGRES ADVOKAT INDONESIA bersama 6 (enam) organisasi advokat lainnya berinisiatif dan mengambil peran untuk menyiapkan konsep / rancangan awal perubahan undang-undang </a:t>
            </a:r>
            <a:endParaRPr lang="id-ID" dirty="0">
              <a:solidFill>
                <a:srgbClr val="FF0000"/>
              </a:solidFill>
            </a:endParaRPr>
          </a:p>
          <a:p>
            <a:r>
              <a:rPr lang="id-ID" dirty="0">
                <a:solidFill>
                  <a:srgbClr val="FF0000"/>
                </a:solidFill>
              </a:rPr>
              <a:t>advokat yang baru</a:t>
            </a:r>
            <a:endParaRPr lang="id-ID" dirty="0">
              <a:solidFill>
                <a:srgbClr val="FF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r>
              <a:rPr lang="id-ID" b="1" dirty="0"/>
              <a:t>RANCANGAN </a:t>
            </a:r>
            <a:r>
              <a:rPr lang="id-ID" b="1" dirty="0">
                <a:solidFill>
                  <a:srgbClr val="FF0000"/>
                </a:solidFill>
              </a:rPr>
              <a:t>KOALISI 35 OA </a:t>
            </a:r>
            <a:r>
              <a:rPr lang="id-ID" b="1" dirty="0"/>
              <a:t>BERSAMA PEMERINTAH RI (INISIATIF PEMERINTAH)</a:t>
            </a:r>
            <a:endParaRPr lang="id-ID" b="1" dirty="0"/>
          </a:p>
        </p:txBody>
      </p:sp>
      <p:sp>
        <p:nvSpPr>
          <p:cNvPr id="3" name="Tampungan Konten 2"/>
          <p:cNvSpPr>
            <a:spLocks noGrp="1"/>
          </p:cNvSpPr>
          <p:nvPr>
            <p:ph idx="1"/>
          </p:nvPr>
        </p:nvSpPr>
        <p:spPr>
          <a:xfrm>
            <a:off x="1141413" y="2666999"/>
            <a:ext cx="9905998" cy="4191001"/>
          </a:xfrm>
        </p:spPr>
        <p:txBody>
          <a:bodyPr>
            <a:normAutofit/>
          </a:bodyPr>
          <a:lstStyle/>
          <a:p>
            <a:r>
              <a:rPr lang="id-ID" b="1" dirty="0"/>
              <a:t>BAHAN UTAMA RUU dari Koalisi Organisasi Advokat</a:t>
            </a:r>
            <a:endParaRPr lang="id-ID" b="1" dirty="0"/>
          </a:p>
          <a:p>
            <a:r>
              <a:rPr lang="id-ID" b="1" dirty="0"/>
              <a:t>SINKRONISASI RUU </a:t>
            </a:r>
            <a:r>
              <a:rPr lang="id-ID" b="1" dirty="0" err="1"/>
              <a:t>K</a:t>
            </a:r>
            <a:r>
              <a:rPr lang="id-ID" b="1" dirty="0"/>
              <a:t> </a:t>
            </a:r>
            <a:r>
              <a:rPr lang="id-ID" b="1" dirty="0" err="1"/>
              <a:t>O</a:t>
            </a:r>
            <a:r>
              <a:rPr lang="id-ID" b="1" dirty="0"/>
              <a:t> </a:t>
            </a:r>
            <a:r>
              <a:rPr lang="id-ID" b="1" dirty="0" err="1"/>
              <a:t>A</a:t>
            </a:r>
            <a:r>
              <a:rPr lang="id-ID" b="1" dirty="0"/>
              <a:t> dengan </a:t>
            </a:r>
            <a:r>
              <a:rPr lang="id-ID" b="1" dirty="0" err="1"/>
              <a:t>Kemenkum</a:t>
            </a:r>
            <a:r>
              <a:rPr lang="id-ID" b="1" dirty="0"/>
              <a:t> RI melalui 12 anggota TEAM PERUMUS (KAI/HSN salah satu anggota </a:t>
            </a:r>
            <a:r>
              <a:rPr lang="id-ID" b="1" dirty="0" err="1"/>
              <a:t>team</a:t>
            </a:r>
            <a:r>
              <a:rPr lang="id-ID" b="1" dirty="0"/>
              <a:t> perumus), karena waktu pembahasan sangat panjang dan memerlukan rutinitas kehadiran, maka masing-masing OA dari 12 OA yang ditunjuk sebagai TEAM PERUMUS RUU bisa menunjuk/menambah masing-masing 2 orang (KAI : PRES DS &amp; PRES PMH).</a:t>
            </a:r>
            <a:endParaRPr lang="id-ID" b="1" dirty="0"/>
          </a:p>
          <a:p>
            <a:r>
              <a:rPr lang="id-ID" b="1" dirty="0"/>
              <a:t>Pembahasan bersama POLRI, KEJAKSAAN AGUNG dan MA</a:t>
            </a:r>
            <a:endParaRPr lang="id-ID" b="1" dirty="0"/>
          </a:p>
          <a:p>
            <a:r>
              <a:rPr lang="id-ID" b="1" dirty="0"/>
              <a:t>Penandatanganan persetujuan oleh Presiden RI</a:t>
            </a:r>
            <a:endParaRPr lang="id-ID" b="1" dirty="0"/>
          </a:p>
          <a:p>
            <a:r>
              <a:rPr lang="id-ID" b="1" dirty="0"/>
              <a:t>Pembuatan NOTA PENGANTAR dari Pemerintah ke DPR RI</a:t>
            </a:r>
            <a:endParaRPr lang="id-ID" b="1" dirty="0"/>
          </a:p>
          <a:p>
            <a:endParaRPr lang="id-ID"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dirty="0">
                <a:solidFill>
                  <a:srgbClr val="FF0000"/>
                </a:solidFill>
              </a:rPr>
              <a:t>SUBSTANSI RANCANGAN UNDANG-UNDANG</a:t>
            </a:r>
            <a:endParaRPr lang="id-ID" dirty="0">
              <a:solidFill>
                <a:srgbClr val="FF0000"/>
              </a:solidFill>
            </a:endParaRPr>
          </a:p>
        </p:txBody>
      </p:sp>
      <p:sp>
        <p:nvSpPr>
          <p:cNvPr id="3" name="Tampungan Teks 2"/>
          <p:cNvSpPr>
            <a:spLocks noGrp="1"/>
          </p:cNvSpPr>
          <p:nvPr>
            <p:ph type="body" idx="1"/>
          </p:nvPr>
        </p:nvSpPr>
        <p:spPr/>
        <p:txBody>
          <a:bodyPr/>
          <a:lstStyle/>
          <a:p>
            <a:pPr algn="ctr"/>
            <a:r>
              <a:rPr lang="id-ID" dirty="0">
                <a:highlight>
                  <a:srgbClr val="FF0000"/>
                </a:highlight>
              </a:rPr>
              <a:t>ADVOKAT</a:t>
            </a:r>
            <a:endParaRPr lang="id-ID" dirty="0">
              <a:highlight>
                <a:srgbClr val="FF0000"/>
              </a:highlight>
            </a:endParaRPr>
          </a:p>
        </p:txBody>
      </p:sp>
      <p:sp>
        <p:nvSpPr>
          <p:cNvPr id="4" name="Tampungan Konten 3"/>
          <p:cNvSpPr>
            <a:spLocks noGrp="1"/>
          </p:cNvSpPr>
          <p:nvPr>
            <p:ph sz="half" idx="2"/>
          </p:nvPr>
        </p:nvSpPr>
        <p:spPr>
          <a:xfrm>
            <a:off x="1141412" y="3243262"/>
            <a:ext cx="4876800" cy="3614738"/>
          </a:xfrm>
        </p:spPr>
        <p:txBody>
          <a:bodyPr>
            <a:normAutofit/>
          </a:bodyPr>
          <a:lstStyle/>
          <a:p>
            <a:pPr algn="just"/>
            <a:r>
              <a:rPr lang="id-ID" dirty="0"/>
              <a:t>Advokat sebagai penegak hukum yang bebas, mandiri, dan bertanggung jawab mempunyai peran penting dalam memberikan jasa hukum, melindungi kepentingan hukum masyarakat, menjaga proses hukum yang adil, serta mewujudkan peradilan yang berintegritas.</a:t>
            </a:r>
            <a:endParaRPr lang="id-ID" dirty="0"/>
          </a:p>
          <a:p>
            <a:endParaRPr lang="id-ID" dirty="0"/>
          </a:p>
        </p:txBody>
      </p:sp>
      <p:sp>
        <p:nvSpPr>
          <p:cNvPr id="5" name="Tampungan Teks 4"/>
          <p:cNvSpPr>
            <a:spLocks noGrp="1"/>
          </p:cNvSpPr>
          <p:nvPr>
            <p:ph type="body" sz="quarter" idx="3"/>
          </p:nvPr>
        </p:nvSpPr>
        <p:spPr/>
        <p:txBody>
          <a:bodyPr/>
          <a:lstStyle/>
          <a:p>
            <a:pPr algn="ctr"/>
            <a:r>
              <a:rPr lang="id-ID" dirty="0">
                <a:highlight>
                  <a:srgbClr val="FF0000"/>
                </a:highlight>
              </a:rPr>
              <a:t>ORGANISASI ADVOKAT</a:t>
            </a:r>
            <a:endParaRPr lang="id-ID" dirty="0">
              <a:highlight>
                <a:srgbClr val="FF0000"/>
              </a:highlight>
            </a:endParaRPr>
          </a:p>
        </p:txBody>
      </p:sp>
      <p:sp>
        <p:nvSpPr>
          <p:cNvPr id="6" name="Tampungan Konten 5"/>
          <p:cNvSpPr>
            <a:spLocks noGrp="1"/>
          </p:cNvSpPr>
          <p:nvPr>
            <p:ph sz="quarter" idx="4"/>
          </p:nvPr>
        </p:nvSpPr>
        <p:spPr>
          <a:xfrm>
            <a:off x="6170612" y="3243262"/>
            <a:ext cx="4876801" cy="3614738"/>
          </a:xfrm>
        </p:spPr>
        <p:txBody>
          <a:bodyPr>
            <a:normAutofit/>
          </a:bodyPr>
          <a:lstStyle/>
          <a:p>
            <a:pPr algn="just"/>
            <a:r>
              <a:rPr lang="id-ID" dirty="0"/>
              <a:t>Terus bertambahnya organisasi advokat, </a:t>
            </a:r>
            <a:r>
              <a:rPr lang="id-ID" dirty="0" err="1"/>
              <a:t>ketidakseragaman</a:t>
            </a:r>
            <a:r>
              <a:rPr lang="id-ID" dirty="0"/>
              <a:t> standar rekrutmen, pendidikan, ujian, magang, kode etik, registrasi, dan pengawasan advokat memerlukan penataan kelembagaan profesi advokat berdasarkan standar nasional yang transparan, </a:t>
            </a:r>
            <a:r>
              <a:rPr lang="id-ID" dirty="0" err="1"/>
              <a:t>akuntabel</a:t>
            </a:r>
            <a:r>
              <a:rPr lang="id-ID" dirty="0"/>
              <a:t>, dan berkeadilan.</a:t>
            </a:r>
            <a:endParaRPr lang="id-ID" dirty="0"/>
          </a:p>
          <a:p>
            <a:endParaRPr lang="id-ID"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b="1" dirty="0">
                <a:solidFill>
                  <a:srgbClr val="FF0000"/>
                </a:solidFill>
              </a:rPr>
              <a:t>QUO VADIS ADVOKAT INDONESIA ???</a:t>
            </a:r>
            <a:endParaRPr 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a:bodyPr>
          <a:lstStyle/>
          <a:p>
            <a:pPr lvl="0" algn="ctr"/>
            <a:r>
              <a:rPr lang="id-ID" sz="2100" b="1" dirty="0" err="1"/>
              <a:t>independensi</a:t>
            </a:r>
            <a:r>
              <a:rPr lang="id-ID" sz="2100" b="1" dirty="0"/>
              <a:t> profesi;</a:t>
            </a:r>
            <a:endParaRPr lang="id-ID" sz="2100" b="1" dirty="0"/>
          </a:p>
          <a:p>
            <a:pPr lvl="0" algn="ctr"/>
            <a:r>
              <a:rPr lang="id-ID" sz="2100" b="1" dirty="0"/>
              <a:t>integritas;</a:t>
            </a:r>
            <a:endParaRPr lang="id-ID" sz="2100" b="1" dirty="0"/>
          </a:p>
          <a:p>
            <a:pPr lvl="0" algn="ctr"/>
            <a:r>
              <a:rPr lang="id-ID" sz="2100" b="1" dirty="0"/>
              <a:t>profesionalitas;</a:t>
            </a:r>
            <a:endParaRPr lang="id-ID" sz="2100" b="1" dirty="0"/>
          </a:p>
          <a:p>
            <a:pPr lvl="0" algn="ctr"/>
            <a:r>
              <a:rPr lang="id-ID" sz="2100" b="1" dirty="0"/>
              <a:t>akuntabilitas;</a:t>
            </a:r>
            <a:endParaRPr lang="id-ID" sz="2100" b="1" dirty="0"/>
          </a:p>
          <a:p>
            <a:pPr lvl="0" algn="ctr"/>
            <a:r>
              <a:rPr lang="id-ID" sz="2100" b="1" dirty="0"/>
              <a:t>kesetaraan di hadapan hukum;</a:t>
            </a:r>
            <a:endParaRPr lang="id-ID" sz="2100" b="1" dirty="0"/>
          </a:p>
          <a:p>
            <a:pPr lvl="0" algn="ctr"/>
            <a:r>
              <a:rPr lang="id-ID" sz="2100" b="1" dirty="0"/>
              <a:t>perlindungan hak asasi manusia;</a:t>
            </a:r>
            <a:endParaRPr lang="id-ID" sz="2100" b="1" dirty="0"/>
          </a:p>
          <a:p>
            <a:pPr lvl="0" algn="ctr"/>
            <a:r>
              <a:rPr lang="id-ID" sz="2100" b="1" dirty="0"/>
              <a:t>akses terhadap keadilan;</a:t>
            </a:r>
            <a:endParaRPr lang="id-ID" sz="2100" b="1" dirty="0"/>
          </a:p>
          <a:p>
            <a:pPr lvl="0" algn="ctr"/>
            <a:r>
              <a:rPr lang="id-ID" sz="2100" b="1" dirty="0"/>
              <a:t>tanggung jawab sosial profesi; dan</a:t>
            </a:r>
            <a:endParaRPr lang="id-ID" sz="2100" b="1" dirty="0"/>
          </a:p>
          <a:p>
            <a:pPr lvl="0" algn="ctr"/>
            <a:r>
              <a:rPr lang="id-ID" sz="2100" b="1" dirty="0"/>
              <a:t>standar nasional profesi advokat.</a:t>
            </a:r>
            <a:endParaRPr lang="id-ID" sz="2100" b="1" dirty="0"/>
          </a:p>
          <a:p>
            <a:pPr marL="0" indent="0">
              <a:buNone/>
            </a:pPr>
            <a:endParaRPr lang="id-ID"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b="1" dirty="0">
                <a:solidFill>
                  <a:srgbClr val="FF0000"/>
                </a:solidFill>
              </a:rPr>
              <a:t>ARAH DAN TUJUAN STRATEGIS KEDEPAN (1)</a:t>
            </a:r>
            <a:endParaRPr 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fontScale="92500" lnSpcReduction="10000"/>
          </a:bodyPr>
          <a:lstStyle/>
          <a:p>
            <a:pPr lvl="0"/>
            <a:r>
              <a:rPr lang="id-ID" b="1" dirty="0"/>
              <a:t>Mewujudkan status dan kedudukan advokat setara dengan aparat penegak hukum lainnya; </a:t>
            </a:r>
            <a:endParaRPr lang="id-ID" b="1" dirty="0"/>
          </a:p>
          <a:p>
            <a:pPr lvl="0"/>
            <a:r>
              <a:rPr lang="id-ID" b="1" dirty="0"/>
              <a:t>Menjamin kemerdekaan, kemandirian, dan kehormatan Advokat sebagai penegak hukum yang bebas, mandiri, dan bertanggung jawab;</a:t>
            </a:r>
            <a:endParaRPr lang="id-ID" b="1" dirty="0"/>
          </a:p>
          <a:p>
            <a:pPr lvl="0"/>
            <a:r>
              <a:rPr lang="id-ID" b="1" dirty="0"/>
              <a:t>meningkatkan kualitas, kompetensi, integritas, profesionalitas, dan akuntabilitas profesi Advokat;</a:t>
            </a:r>
            <a:endParaRPr lang="id-ID" b="1" dirty="0"/>
          </a:p>
          <a:p>
            <a:pPr lvl="0"/>
            <a:r>
              <a:rPr lang="id-ID" b="1" dirty="0"/>
              <a:t>membangun tata kelola profesi Advokat berdasarkan standar nasional, sistem registrasi nasional, kode etik nasional, dan penegakan etik yang independen;</a:t>
            </a:r>
            <a:endParaRPr lang="id-ID" b="1" dirty="0"/>
          </a:p>
          <a:p>
            <a:pPr lvl="0"/>
            <a:r>
              <a:rPr lang="id-ID" b="1" dirty="0"/>
              <a:t>menjamin </a:t>
            </a:r>
            <a:r>
              <a:rPr lang="id-ID" b="1" dirty="0" err="1"/>
              <a:t>pluralitas</a:t>
            </a:r>
            <a:r>
              <a:rPr lang="id-ID" b="1" dirty="0"/>
              <a:t> Organisasi Advokat yang terakreditasi dalam kerangka standar nasional profesi Advokat;</a:t>
            </a:r>
            <a:endParaRPr lang="id-ID" b="1" dirty="0"/>
          </a:p>
          <a:p>
            <a:pPr lvl="0"/>
            <a:r>
              <a:rPr lang="id-ID" b="1" dirty="0"/>
              <a:t>menjamin perlindungan hukum bagi Advokat dalam menjalankan tugas profesinya dengan iktikad baik;</a:t>
            </a:r>
            <a:endParaRPr lang="id-ID" b="1" dirty="0"/>
          </a:p>
          <a:p>
            <a:pPr marL="0" indent="0">
              <a:buNone/>
            </a:pPr>
            <a:endParaRPr lang="id-ID"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dirty="0">
                <a:solidFill>
                  <a:srgbClr val="FF0000"/>
                </a:solidFill>
              </a:rPr>
              <a:t>ARAH DAN TUJUAN STRATEGIS KEDEPAN (2)</a:t>
            </a:r>
            <a:endParaRPr lang="id-ID"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a:bodyPr>
          <a:lstStyle/>
          <a:p>
            <a:pPr lvl="0"/>
            <a:r>
              <a:rPr lang="id-ID" b="1" dirty="0"/>
              <a:t>menjamin perlindungan kerahasiaan hubungan Advokat dan Klien serta hak istimewa Advokat-Klien sesuai dengan ketentuan peraturan perundang-undangan;</a:t>
            </a:r>
            <a:endParaRPr lang="id-ID" b="1" dirty="0"/>
          </a:p>
          <a:p>
            <a:pPr lvl="0"/>
            <a:r>
              <a:rPr lang="id-ID" b="1" dirty="0"/>
              <a:t>memperluas akses masyarakat terhadap keadilan melalui bantuan hukum cuma-cuma dan tanggung jawab sosial profesi;</a:t>
            </a:r>
            <a:endParaRPr lang="id-ID" b="1" dirty="0"/>
          </a:p>
          <a:p>
            <a:pPr lvl="0"/>
            <a:r>
              <a:rPr lang="id-ID" b="1" dirty="0"/>
              <a:t>memberikan kepastian hukum mengenai pendidikan profesi, pelatihan keterampilan, sertifikasi calon Advokat, ujian profesi, magang, pengangkatan, sumpah, registrasi, pengawasan, dan penegakan etik Advokat; dan</a:t>
            </a:r>
            <a:endParaRPr lang="id-ID" b="1" dirty="0"/>
          </a:p>
          <a:p>
            <a:pPr lvl="0"/>
            <a:r>
              <a:rPr lang="id-ID" b="1" dirty="0"/>
              <a:t>menyelaraskan pengaturan profesi Advokat dengan perkembangan hukum acara, teknologi informasi, kebutuhan masyarakat pencari keadilan, dan prinsip negara hukum yang demokratis.</a:t>
            </a:r>
            <a:endParaRPr lang="id-ID" b="1" dirty="0"/>
          </a:p>
          <a:p>
            <a:pPr marL="0" indent="0">
              <a:buNone/>
            </a:pPr>
            <a:endParaRPr lang="id-ID"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dirty="0">
                <a:solidFill>
                  <a:srgbClr val="FF0000"/>
                </a:solidFill>
              </a:rPr>
              <a:t>ARAH DAN TUJUAN STRATEGIS KEDEPAN (3)</a:t>
            </a:r>
            <a:endParaRPr lang="id-ID"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lnSpcReduction="10000"/>
          </a:bodyPr>
          <a:lstStyle/>
          <a:p>
            <a:pPr lvl="0"/>
            <a:r>
              <a:rPr lang="id-ID" b="1" dirty="0"/>
              <a:t>Advokat berstatus sebagai penegak hukum yang bebas, mandiri, dan bertanggung jawab.</a:t>
            </a:r>
            <a:endParaRPr lang="id-ID" b="1" dirty="0"/>
          </a:p>
          <a:p>
            <a:pPr lvl="0"/>
            <a:r>
              <a:rPr lang="id-ID" b="1" dirty="0"/>
              <a:t>Advokat dalam menjalankan profesinya dijamin oleh hukum dan peraturan perundang-undangan.</a:t>
            </a:r>
            <a:endParaRPr lang="id-ID" b="1" dirty="0"/>
          </a:p>
          <a:p>
            <a:pPr lvl="0"/>
            <a:r>
              <a:rPr lang="id-ID" b="1" dirty="0"/>
              <a:t>Wilayah kerja Advokat meliputi seluruh wilayah Negara Kesatuan Republik Indonesia.</a:t>
            </a:r>
            <a:endParaRPr lang="id-ID" b="1" dirty="0"/>
          </a:p>
          <a:p>
            <a:pPr lvl="0"/>
            <a:r>
              <a:rPr lang="id-ID" b="1" dirty="0"/>
              <a:t>Advokat berhak memberikan jasa hukum di dalam maupun di luar pengadilan.</a:t>
            </a:r>
            <a:endParaRPr lang="id-ID" b="1" dirty="0"/>
          </a:p>
          <a:p>
            <a:pPr lvl="0"/>
            <a:r>
              <a:rPr lang="id-ID" b="1" dirty="0"/>
              <a:t>Advokat berhak dan berwenang untuk mengambil tindakan dengan  memberikan jaminan agar klien yang didampinginya baik sebagai Tersangka / Terdakwa tidak dilakukan penangkapan dan / atau penahanan. </a:t>
            </a:r>
            <a:endParaRPr lang="id-ID" b="1" dirty="0"/>
          </a:p>
          <a:p>
            <a:pPr lvl="0"/>
            <a:r>
              <a:rPr lang="id-ID" b="1" dirty="0"/>
              <a:t>Advokat dalam menjalankan tugas profesinya wajib menjunjung tinggi hukum, keadilan, kode etik, kehormatan profesi, dan kepentingan hukum klien.</a:t>
            </a:r>
            <a:endParaRPr lang="id-ID" b="1" dirty="0"/>
          </a:p>
          <a:p>
            <a:endParaRPr lang="id-ID"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dirty="0">
                <a:highlight>
                  <a:srgbClr val="FF0000"/>
                </a:highlight>
              </a:rPr>
              <a:t>HAK KEPERDATAAN SEORANG ADVOKAT (1)</a:t>
            </a:r>
            <a:endParaRPr lang="id-ID" dirty="0">
              <a:highlight>
                <a:srgbClr val="FF0000"/>
              </a:highlight>
            </a:endParaRPr>
          </a:p>
        </p:txBody>
      </p:sp>
      <p:sp>
        <p:nvSpPr>
          <p:cNvPr id="3" name="Tampungan Konten 2"/>
          <p:cNvSpPr>
            <a:spLocks noGrp="1"/>
          </p:cNvSpPr>
          <p:nvPr>
            <p:ph idx="1"/>
          </p:nvPr>
        </p:nvSpPr>
        <p:spPr>
          <a:xfrm>
            <a:off x="1141413" y="2666999"/>
            <a:ext cx="9905998" cy="4191001"/>
          </a:xfrm>
        </p:spPr>
        <p:txBody>
          <a:bodyPr>
            <a:normAutofit fontScale="92500" lnSpcReduction="10000"/>
          </a:bodyPr>
          <a:lstStyle/>
          <a:p>
            <a:pPr lvl="1"/>
            <a:r>
              <a:rPr lang="id-ID" b="1" dirty="0"/>
              <a:t>Setiap orang berhak memperoleh kesempatan yang sama untuk diangkat atau kembali diaktifkan sebagai Advokat setelah menjalani pidana, sepanjang haknya untuk menjalankan profesi hukum tidak dicabut berdasarkan putusan pengadilan yang telah memperoleh kekuatan hukum tetap.</a:t>
            </a:r>
            <a:endParaRPr lang="id-ID" b="1" dirty="0"/>
          </a:p>
          <a:p>
            <a:pPr lvl="1"/>
            <a:r>
              <a:rPr lang="id-ID" b="1" dirty="0"/>
              <a:t>Riwayat  pemidanaan seseorang tidak dapat dijadikan satu-satunya dasar untuk menolak pengangkatan, pengaktifan kembali, atau registrasi sebagai Advokat apabila yang bersangkutan telah: </a:t>
            </a:r>
            <a:endParaRPr lang="id-ID" b="1" dirty="0"/>
          </a:p>
          <a:p>
            <a:pPr lvl="1"/>
            <a:r>
              <a:rPr lang="id-ID" b="1" dirty="0"/>
              <a:t>selesai menjalani pidana pokok dan pidana tambahan; </a:t>
            </a:r>
            <a:endParaRPr lang="id-ID" b="1" dirty="0"/>
          </a:p>
          <a:p>
            <a:pPr lvl="1"/>
            <a:r>
              <a:rPr lang="id-ID" b="1" dirty="0"/>
              <a:t>memenuhi kewajiban restitusi, denda, uang pengganti, atau kewajiban lain berdasarkan putusan pengadilan, apabila ada; </a:t>
            </a:r>
            <a:endParaRPr lang="id-ID" b="1" dirty="0"/>
          </a:p>
          <a:p>
            <a:pPr lvl="1"/>
            <a:r>
              <a:rPr lang="id-ID" b="1" dirty="0"/>
              <a:t>tidak sedang dicabut haknya untuk menjalankan profesi hukum; </a:t>
            </a:r>
            <a:endParaRPr lang="id-ID" b="1" dirty="0"/>
          </a:p>
          <a:p>
            <a:pPr lvl="1"/>
            <a:r>
              <a:rPr lang="id-ID" b="1" dirty="0"/>
              <a:t>menunjukkan pemulihan integritas, kepatuhan hukum, dan kelayakan etik; dan dinyatakan layak oleh Dewan Advokat Nasional setelah memperoleh pertimbangan Dewan Kehormatan Advokat Nasional.</a:t>
            </a:r>
            <a:endParaRPr lang="id-ID" b="1" dirty="0"/>
          </a:p>
          <a:p>
            <a:pPr marL="0" indent="0">
              <a:buNone/>
            </a:pPr>
            <a:endParaRPr lang="id-ID"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dirty="0">
                <a:solidFill>
                  <a:srgbClr val="FF0000"/>
                </a:solidFill>
              </a:rPr>
              <a:t>HAK KEPERDATAAN SEORANG ADVOKAT (2)</a:t>
            </a:r>
            <a:endParaRPr lang="id-ID" dirty="0">
              <a:solidFill>
                <a:srgbClr val="FF0000"/>
              </a:solidFill>
            </a:endParaRPr>
          </a:p>
        </p:txBody>
      </p:sp>
      <p:sp>
        <p:nvSpPr>
          <p:cNvPr id="3" name="Tampungan Konten 2"/>
          <p:cNvSpPr>
            <a:spLocks noGrp="1"/>
          </p:cNvSpPr>
          <p:nvPr>
            <p:ph idx="1"/>
          </p:nvPr>
        </p:nvSpPr>
        <p:spPr>
          <a:xfrm>
            <a:off x="1141413" y="2666999"/>
            <a:ext cx="9905998" cy="4191001"/>
          </a:xfrm>
        </p:spPr>
        <p:txBody>
          <a:bodyPr/>
          <a:lstStyle/>
          <a:p>
            <a:pPr lvl="0"/>
            <a:r>
              <a:rPr lang="id-ID" b="1" dirty="0"/>
              <a:t>Dalam hal tindak pidana yang dilakukan berkaitan langsung dengan penyalahgunaan profesi Advokat, penggelapan dana klien, pemalsuan dokumen hukum, suap, </a:t>
            </a:r>
            <a:r>
              <a:rPr lang="id-ID" b="1" dirty="0" err="1"/>
              <a:t>obstruction</a:t>
            </a:r>
            <a:r>
              <a:rPr lang="id-ID" b="1" dirty="0"/>
              <a:t> </a:t>
            </a:r>
            <a:r>
              <a:rPr lang="id-ID" b="1" dirty="0" err="1"/>
              <a:t>of</a:t>
            </a:r>
            <a:r>
              <a:rPr lang="id-ID" b="1" dirty="0"/>
              <a:t> </a:t>
            </a:r>
            <a:r>
              <a:rPr lang="id-ID" b="1" dirty="0" err="1"/>
              <a:t>justice</a:t>
            </a:r>
            <a:r>
              <a:rPr lang="id-ID" b="1" dirty="0"/>
              <a:t>, tindak pidana korupsi, tindak pidana pencucian uang, atau pelanggaran berat terhadap kepentingan klien, pengaktifan kembali hanya dapat dilakukan setelah melalui sidang kelayakan etik terbuka oleh Dewan Kehormatan Advokat Nasional.</a:t>
            </a:r>
            <a:endParaRPr lang="id-ID" b="1" dirty="0"/>
          </a:p>
          <a:p>
            <a:pPr lvl="0"/>
            <a:r>
              <a:rPr lang="id-ID" b="1" dirty="0"/>
              <a:t>Ketentuan lebih lanjut mengenai tata cara permohonan, pemeriksaan, masa tunggu, pendidikan etik ulang, dan pemulihan status Advokat diatur dalam Peraturan Dewan Advokat Nasional.</a:t>
            </a:r>
            <a:endParaRPr lang="id-ID" b="1" dirty="0"/>
          </a:p>
          <a:p>
            <a:endParaRPr lang="id-ID"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b="1" dirty="0">
                <a:solidFill>
                  <a:srgbClr val="FF0000"/>
                </a:solidFill>
              </a:rPr>
              <a:t>PENGAKTIFAN  KEMBALI ADVOKAT SETELAH MENJALANI PIDANA</a:t>
            </a:r>
            <a:endParaRPr lang="id-ID"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fontScale="92500" lnSpcReduction="20000"/>
          </a:bodyPr>
          <a:lstStyle/>
          <a:p>
            <a:pPr marL="457200" lvl="1" indent="0">
              <a:buNone/>
            </a:pPr>
            <a:r>
              <a:rPr lang="id-ID" b="1" dirty="0"/>
              <a:t>Advokat yang telah dijatuhi pidana berdasarkan putusan pengadilan yang telah memperoleh kekuatan hukum tetap dinyatakan berstatus tidak aktif dalam Sistem Registrasi Advokat Nasional selama menjalani pidana.</a:t>
            </a:r>
            <a:endParaRPr lang="id-ID" b="1" dirty="0"/>
          </a:p>
          <a:p>
            <a:pPr marL="457200" lvl="1" indent="0">
              <a:buNone/>
            </a:pPr>
            <a:r>
              <a:rPr lang="id-ID" b="1" dirty="0"/>
              <a:t>Setelah selesai menjalani pidana, Advokat sebagaimana dimaksud  berhak mengajukan permohonan pengaktifan kembali kepada Dewan Advokat Nasional.</a:t>
            </a:r>
            <a:endParaRPr lang="id-ID" b="1" dirty="0"/>
          </a:p>
          <a:p>
            <a:pPr marL="457200" lvl="1" indent="0">
              <a:buNone/>
            </a:pPr>
            <a:r>
              <a:rPr lang="id-ID" b="1" dirty="0"/>
              <a:t>Permohonan pengaktifan kembali wajib disertai: </a:t>
            </a:r>
            <a:endParaRPr lang="id-ID" b="1" dirty="0"/>
          </a:p>
          <a:p>
            <a:pPr lvl="1"/>
            <a:r>
              <a:rPr lang="id-ID" b="1" dirty="0"/>
              <a:t>salinan putusan pengadilan yang telah memperoleh kekuatan hukum tetap; bukti telah selesai menjalani pidana; </a:t>
            </a:r>
            <a:endParaRPr lang="id-ID" b="1" dirty="0"/>
          </a:p>
          <a:p>
            <a:pPr lvl="1"/>
            <a:r>
              <a:rPr lang="id-ID" b="1" dirty="0"/>
              <a:t>bukti telah memenuhi pidana tambahan, denda, restitusi, uang pengganti, atau kewajiban lain, apabila ada; </a:t>
            </a:r>
            <a:endParaRPr lang="id-ID" b="1" dirty="0"/>
          </a:p>
          <a:p>
            <a:pPr lvl="1"/>
            <a:r>
              <a:rPr lang="id-ID" b="1" dirty="0"/>
              <a:t>surat keterangan tidak sedang dicabut haknya untuk menjalankan profesi hukum;</a:t>
            </a:r>
            <a:endParaRPr lang="id-ID" b="1" dirty="0"/>
          </a:p>
          <a:p>
            <a:pPr lvl="1"/>
            <a:r>
              <a:rPr lang="id-ID" b="1" dirty="0"/>
              <a:t>surat pernyataan tidak mengulangi perbuatan; </a:t>
            </a:r>
            <a:endParaRPr lang="id-ID" b="1" dirty="0"/>
          </a:p>
          <a:p>
            <a:pPr lvl="1"/>
            <a:r>
              <a:rPr lang="id-ID" b="1" dirty="0"/>
              <a:t>bukti mengikuti pendidikan etik ulang; dan </a:t>
            </a:r>
            <a:endParaRPr lang="id-ID" b="1" dirty="0"/>
          </a:p>
          <a:p>
            <a:pPr lvl="1"/>
            <a:r>
              <a:rPr lang="id-ID" b="1" dirty="0"/>
              <a:t>rekomendasi kelayakan etik dari Dewan Kehormatan Advokat Nasional.</a:t>
            </a:r>
            <a:endParaRPr lang="id-ID" b="1"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normAutofit fontScale="90000"/>
          </a:bodyPr>
          <a:lstStyle/>
          <a:p>
            <a:r>
              <a:rPr lang="id-ID" sz="3200" b="1" dirty="0"/>
              <a:t>Sebelum menjalankan profesinya, Advokat wajib mengucapkan sumpah menurut agamanya atau janji dengan sungguh-sungguh di sidang terbuka “Dewan Advokat Nasional / Majelis Advokat Indonesia / Komisi Advokat Indonesia  di wilayah domisili hukumnya</a:t>
            </a:r>
            <a:r>
              <a:rPr lang="id-ID" sz="3200" dirty="0"/>
              <a:t>.</a:t>
            </a:r>
            <a:br>
              <a:rPr lang="id-ID" sz="3200" dirty="0"/>
            </a:br>
            <a:endParaRPr lang="id-ID" sz="3200" dirty="0"/>
          </a:p>
        </p:txBody>
      </p:sp>
      <p:sp>
        <p:nvSpPr>
          <p:cNvPr id="3" name="Tampungan Teks 2"/>
          <p:cNvSpPr>
            <a:spLocks noGrp="1"/>
          </p:cNvSpPr>
          <p:nvPr>
            <p:ph type="body" idx="1"/>
          </p:nvPr>
        </p:nvSpPr>
        <p:spPr>
          <a:xfrm>
            <a:off x="1751011" y="4777380"/>
            <a:ext cx="8686801" cy="2080619"/>
          </a:xfrm>
        </p:spPr>
        <p:txBody>
          <a:bodyPr>
            <a:normAutofit/>
          </a:bodyPr>
          <a:lstStyle/>
          <a:p>
            <a:pPr algn="ctr"/>
            <a:r>
              <a:rPr lang="id-ID" sz="3200" b="1" dirty="0">
                <a:solidFill>
                  <a:srgbClr val="FF0000"/>
                </a:solidFill>
              </a:rPr>
              <a:t>SUMPAH ADVOKAT ???</a:t>
            </a:r>
            <a:endParaRPr lang="id-ID" sz="3200" b="1" dirty="0">
              <a:solidFill>
                <a:srgbClr val="FF0000"/>
              </a:solidFill>
            </a:endParaRPr>
          </a:p>
          <a:p>
            <a:pPr algn="ctr"/>
            <a:r>
              <a:rPr lang="id-ID" b="1" dirty="0">
                <a:solidFill>
                  <a:schemeClr val="tx1"/>
                </a:solidFill>
              </a:rPr>
              <a:t>Pengambilan sumpah atau janji Advokat tidak boleh ditolak dengan alasan perbedaan keanggotaan Organisasi Advokat sepanjang calon Advokat telah memenuhi persyaratan sebagaimana diatur dalam </a:t>
            </a:r>
            <a:r>
              <a:rPr lang="id-ID" b="1" dirty="0" err="1">
                <a:solidFill>
                  <a:schemeClr val="tx1"/>
                </a:solidFill>
              </a:rPr>
              <a:t>Undang-Undang</a:t>
            </a:r>
            <a:r>
              <a:rPr lang="id-ID" b="1" dirty="0">
                <a:solidFill>
                  <a:schemeClr val="tx1"/>
                </a:solidFill>
              </a:rPr>
              <a:t> ini.</a:t>
            </a:r>
            <a:endParaRPr lang="id-ID" b="1" dirty="0">
              <a:solidFill>
                <a:schemeClr val="tx1"/>
              </a:solidFill>
            </a:endParaRPr>
          </a:p>
          <a:p>
            <a:pPr algn="ctr"/>
            <a:endParaRPr lang="id-ID" sz="3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b="1" dirty="0">
                <a:solidFill>
                  <a:srgbClr val="FF0000"/>
                </a:solidFill>
              </a:rPr>
              <a:t>BENTUK KANTOR ADVOKAT</a:t>
            </a:r>
            <a:endParaRPr 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fontScale="70000" lnSpcReduction="20000"/>
          </a:bodyPr>
          <a:lstStyle/>
          <a:p>
            <a:pPr lvl="1"/>
            <a:r>
              <a:rPr lang="id-ID" sz="3200" b="1" dirty="0"/>
              <a:t>Advokat dapat menjalankan profesinya secara mandiri atau bersama-sama melalui Kantor Advokat.</a:t>
            </a:r>
            <a:endParaRPr lang="id-ID" sz="3200" b="1" dirty="0"/>
          </a:p>
          <a:p>
            <a:pPr lvl="1"/>
            <a:r>
              <a:rPr lang="id-ID" sz="3200" b="1" dirty="0"/>
              <a:t>Kantor Advokat yang didirikan bersama-sama dapat berbentuk:</a:t>
            </a:r>
            <a:endParaRPr lang="id-ID" sz="3200" b="1" dirty="0"/>
          </a:p>
          <a:p>
            <a:pPr lvl="2"/>
            <a:r>
              <a:rPr lang="id-ID" sz="3200" b="1" dirty="0"/>
              <a:t>persekutuan perdata; </a:t>
            </a:r>
            <a:endParaRPr lang="id-ID" sz="3200" b="1" dirty="0"/>
          </a:p>
          <a:p>
            <a:pPr lvl="2"/>
            <a:r>
              <a:rPr lang="id-ID" sz="3200" b="1" dirty="0"/>
              <a:t>firma hukum; atau </a:t>
            </a:r>
            <a:endParaRPr lang="id-ID" sz="3200" b="1" dirty="0"/>
          </a:p>
          <a:p>
            <a:pPr lvl="2"/>
            <a:r>
              <a:rPr lang="id-ID" sz="3200" b="1" dirty="0"/>
              <a:t>bentuk badan usaha profesi lain yang diakui berdasarkan ketentuan peraturan perundang-undangan.</a:t>
            </a:r>
            <a:endParaRPr lang="id-ID" sz="3200" b="1" dirty="0"/>
          </a:p>
          <a:p>
            <a:pPr lvl="2"/>
            <a:r>
              <a:rPr lang="id-ID" sz="3200" b="1" dirty="0"/>
              <a:t>Kantor Advokat sebagaimana dimaksud wajib didaftarkan kepada Dewan Advokat Nasional / Majelis Advokat Indonesia / Komisi Advokat Indonesia.</a:t>
            </a:r>
            <a:endParaRPr lang="id-ID" sz="3200" b="1" dirty="0"/>
          </a:p>
          <a:p>
            <a:endParaRPr lang="id-ID"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normAutofit fontScale="90000"/>
          </a:bodyPr>
          <a:lstStyle/>
          <a:p>
            <a:pPr algn="ctr"/>
            <a:r>
              <a:rPr lang="id-ID" sz="3100" b="1" dirty="0">
                <a:solidFill>
                  <a:srgbClr val="FF0000"/>
                </a:solidFill>
              </a:rPr>
              <a:t>HAK, KEWENANGAN,  KEWAJIBAN, LARANGAN, PERLINDUNGAN PROFESI, KERAHASIAAN ADVOKAT-KLIEN, DAN PERLINDUNGAN DATA KLIEN (1)</a:t>
            </a:r>
            <a:br>
              <a:rPr lang="id-ID" dirty="0">
                <a:solidFill>
                  <a:srgbClr val="FF0000"/>
                </a:solidFill>
              </a:rPr>
            </a:br>
            <a:endParaRPr lang="id-ID"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fontScale="92500" lnSpcReduction="10000"/>
          </a:bodyPr>
          <a:lstStyle/>
          <a:p>
            <a:pPr lvl="0"/>
            <a:r>
              <a:rPr lang="id-ID" b="1" dirty="0"/>
              <a:t>Advokat bebas mengeluarkan pendapat atau pernyataan dalam membela kepentingan hukum klien, baik di dalam maupun di luar pengadilan, dengan tetap berpegang pada hukum, kode etik, dan itikad baik.</a:t>
            </a:r>
            <a:endParaRPr lang="id-ID" b="1" dirty="0"/>
          </a:p>
          <a:p>
            <a:pPr lvl="0"/>
            <a:r>
              <a:rPr lang="id-ID" b="1" dirty="0"/>
              <a:t>Advokat berwenang mengambil tindakan untuk memberikan jaminan atau memastikan bahwa Tersangka / Terdakwa tidak akan melarikan diri, mengulangi perbuatannya dan menghilangkan barang bukti, sehingga Tersangka / Terdakwa tidak perlu di tangkap dan / atau di tahan atas adanya jaminan dari advokat.</a:t>
            </a:r>
            <a:endParaRPr lang="id-ID" b="1" dirty="0"/>
          </a:p>
          <a:p>
            <a:pPr lvl="0"/>
            <a:r>
              <a:rPr lang="id-ID" b="1" dirty="0"/>
              <a:t>Advokat tidak dapat dituntut secara perdata maupun pidana dalam menjalankan tugas profesinya dengan itikad baik untuk kepentingan pembelaan Klien, baik di dalam maupun di luar pengadilan.</a:t>
            </a:r>
            <a:endParaRPr lang="id-ID" b="1" dirty="0"/>
          </a:p>
          <a:p>
            <a:pPr lvl="0"/>
            <a:r>
              <a:rPr lang="id-ID" b="1" dirty="0"/>
              <a:t>Perlindungan sebagaimana dimaksud  meliputi pendapat hukum, pernyataan, dokumen hukum, strategi pembelaan, tindakan hukum, komunikasi dengan Klien, dan tindakan lain yang secara wajar dilakukan dalam pemberian jasa hukum kepada Klien.</a:t>
            </a:r>
            <a:endParaRPr lang="id-ID" b="1" dirty="0"/>
          </a:p>
          <a:p>
            <a:pPr marL="0" indent="0">
              <a:buNone/>
            </a:pPr>
            <a:endParaRPr lang="id-ID"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noAutofit/>
          </a:bodyPr>
          <a:lstStyle/>
          <a:p>
            <a:pPr algn="ctr"/>
            <a:r>
              <a:rPr lang="id-ID" sz="2800" b="1" dirty="0">
                <a:solidFill>
                  <a:srgbClr val="FF0000"/>
                </a:solidFill>
              </a:rPr>
              <a:t>HAK, KEWENANGAN,  KEWAJIBAN, LARANGAN, PERLINDUNGAN PROFESI, KERAHASIAAN ADVOKAT-KLIEN, DAN PERLINDUNGAN DATA KLIEN (2)</a:t>
            </a:r>
            <a:br>
              <a:rPr lang="id-ID" sz="2800" dirty="0">
                <a:solidFill>
                  <a:srgbClr val="FF0000"/>
                </a:solidFill>
              </a:rPr>
            </a:br>
            <a:endParaRPr lang="id-ID" sz="2800"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lnSpcReduction="10000"/>
          </a:bodyPr>
          <a:lstStyle/>
          <a:p>
            <a:pPr lvl="0"/>
            <a:r>
              <a:rPr lang="id-ID" b="1" dirty="0"/>
              <a:t>Dalam hal Advokat dilaporkan, diadukan, atau diduga melakukan pelanggaran hukum yang berkaitan dengan pelaksanaan tugas profesinya, pemeriksaan terhadap Advokat hanya dapat dilakukan setelah memperoleh persetujuan tertulis atau putusan pendahuluan dari Dewan Kehormatan Advokat Nasional.</a:t>
            </a:r>
            <a:endParaRPr lang="id-ID" b="1" dirty="0"/>
          </a:p>
          <a:p>
            <a:pPr lvl="0"/>
            <a:r>
              <a:rPr lang="id-ID" b="1" dirty="0"/>
              <a:t>Persetujuan tertulis atau putusan pendahuluan sebagaimana dimaksud diberikan untuk menilai terlebih dahulu apakah perbuatan yang dilaporkan merupakan bagian dari pelaksanaan tugas profesi Advokat yang dilakukan dengan itikad baik atau merupakan perbuatan yang berada di luar lingkup perlindungan profesi Advokat.</a:t>
            </a:r>
            <a:endParaRPr lang="id-ID" b="1" dirty="0"/>
          </a:p>
          <a:p>
            <a:pPr lvl="0"/>
            <a:r>
              <a:rPr lang="id-ID" b="1" dirty="0"/>
              <a:t>Dewan Kehormatan Advokat Nasional/ Dewan Kehormatan Majelis Advokat Indonesia / Dewan Kehormatan Komisi Advokat Indonesia wajib memeriksa dan memutus permohonan persetujuan sebagaimana dimaksud paling lambat 30 (tiga puluh) hari kerja sejak permohonan diterima secara lengkap.</a:t>
            </a:r>
            <a:endParaRPr lang="id-ID" b="1" dirty="0"/>
          </a:p>
          <a:p>
            <a:endParaRPr lang="id-ID"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normAutofit/>
          </a:bodyPr>
          <a:lstStyle/>
          <a:p>
            <a:pPr algn="ctr"/>
            <a:r>
              <a:rPr lang="id-ID" sz="2800" b="1" dirty="0">
                <a:solidFill>
                  <a:srgbClr val="FF0000"/>
                </a:solidFill>
              </a:rPr>
              <a:t>HAK, KEWENANGAN,  KEWAJIBAN, LARANGAN, PERLINDUNGAN PROFESI, KERAHASIAAN ADVOKAT-KLIEN, DAN PERLINDUNGAN DATA KLIEN (3)</a:t>
            </a:r>
            <a:br>
              <a:rPr lang="id-ID" sz="2800" dirty="0">
                <a:solidFill>
                  <a:srgbClr val="FF0000"/>
                </a:solidFill>
              </a:rPr>
            </a:br>
            <a:endParaRPr lang="id-ID" sz="2800"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fontScale="85000" lnSpcReduction="20000"/>
          </a:bodyPr>
          <a:lstStyle/>
          <a:p>
            <a:pPr lvl="0"/>
            <a:r>
              <a:rPr lang="id-ID" b="1" dirty="0"/>
              <a:t>Apabila Dewan Kehormatan Advokat Nasional / Dewan Kehormatan Majelis Advokat Indonesia / Dewan Kehormatan Komisi Advokat Indonesia menyatakan bahwa perbuatan Advokat merupakan bagian dari pelaksanaan tugas profesi yang dilakukan dengan itikad baik, Advokat tidak dapat diperiksa, dituntut, atau dimintai pertanggungjawaban secara perdata maupun pidana atas perbuatan tersebut.</a:t>
            </a:r>
            <a:endParaRPr lang="id-ID" b="1" dirty="0"/>
          </a:p>
          <a:p>
            <a:pPr lvl="0"/>
            <a:r>
              <a:rPr lang="id-ID" b="1" dirty="0"/>
              <a:t>Apabila Dewan Kehormatan Advokat Nasional/ Dewan Kehormatan Majelis Advokat Indonesia / Dewan Kehormatan Komisi Advokat Indonesia menyatakan bahwa perbuatan Advokat tidak berkaitan dengan pelaksanaan tugas profesi, dilakukan dengan iktikad tidak baik, atau merupakan penyalahgunaan profesi Advokat, proses pemeriksaan hukum dapat dilanjutkan sesuai dengan ketentuan peraturan perundang-undangan.</a:t>
            </a:r>
            <a:endParaRPr lang="id-ID" b="1" dirty="0"/>
          </a:p>
          <a:p>
            <a:pPr lvl="0"/>
            <a:r>
              <a:rPr lang="id-ID" b="1" dirty="0"/>
              <a:t>Ketentuan sebagaimana dimaksud  tidak berlaku terhadap Advokat yang tertangkap tangan melakukan tindak pidana, melakukan tindak pidana yang tidak berkaitan dengan pelaksanaan tugas profesinya, atau melakukan perbuatan yang secara nyata membahayakan keselamatan jiwa, keamanan negara, atau menghilangkan barang bukti.</a:t>
            </a:r>
            <a:endParaRPr lang="id-ID" b="1" dirty="0"/>
          </a:p>
          <a:p>
            <a:pPr lvl="0"/>
            <a:r>
              <a:rPr lang="id-ID" b="1" dirty="0"/>
              <a:t>Dalam setiap pemeriksaan terhadap Advokat yang berkaitan dengan pelaksanaan tugas profesinya, aparat penegak hukum wajib menghormati hak istimewa Advokat-Klien, kerahasiaan Klien, dokumen pembelaan, data pribadi Klien, dan </a:t>
            </a:r>
            <a:r>
              <a:rPr lang="id-ID" b="1" dirty="0" err="1"/>
              <a:t>independensi</a:t>
            </a:r>
            <a:r>
              <a:rPr lang="id-ID" b="1" dirty="0"/>
              <a:t> profesi Advokat.</a:t>
            </a:r>
            <a:endParaRPr lang="id-ID" b="1" dirty="0"/>
          </a:p>
          <a:p>
            <a:pPr marL="0" indent="0">
              <a:buNone/>
            </a:pPr>
            <a:endParaRPr lang="id-ID"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normAutofit/>
          </a:bodyPr>
          <a:lstStyle/>
          <a:p>
            <a:pPr algn="ctr"/>
            <a:r>
              <a:rPr lang="id-ID" sz="2800" b="1" dirty="0">
                <a:solidFill>
                  <a:srgbClr val="FF0000"/>
                </a:solidFill>
              </a:rPr>
              <a:t>HAK, KEWENANGAN,  KEWAJIBAN, LARANGAN, PERLINDUNGAN PROFESI, KERAHASIAAN ADVOKAT-KLIEN, DAN PERLINDUNGAN DATA KLIEN (4)</a:t>
            </a:r>
            <a:br>
              <a:rPr lang="id-ID" sz="2800" dirty="0">
                <a:solidFill>
                  <a:srgbClr val="FF0000"/>
                </a:solidFill>
              </a:rPr>
            </a:br>
            <a:endParaRPr lang="id-ID" sz="2800"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a:bodyPr>
          <a:lstStyle/>
          <a:p>
            <a:pPr lvl="0"/>
            <a:r>
              <a:rPr lang="id-ID" b="1" dirty="0"/>
              <a:t>Advokat berhak memperoleh informasi, data, dan dokumen yang diperlukan untuk pembelaan kepentingan hukum klien sesuai dengan ketentuan peraturan perundang-undangan.</a:t>
            </a:r>
            <a:endParaRPr lang="id-ID" b="1" dirty="0"/>
          </a:p>
          <a:p>
            <a:pPr lvl="0"/>
            <a:r>
              <a:rPr lang="id-ID" b="1" dirty="0"/>
              <a:t>Setiap orang yang menghalangi advokat untuk memperoleh informasi, data dan dokumen sebagaimana dimaksud dikenakan sanksi pidana minimal 1 (satu) tahun dan maksimal 5 (lima) tahun penjara.</a:t>
            </a:r>
            <a:endParaRPr lang="id-ID" b="1" dirty="0"/>
          </a:p>
          <a:p>
            <a:r>
              <a:rPr lang="id-ID" b="1" dirty="0"/>
              <a:t> Advokat wajib merahasiakan segala sesuatu yang diketahui atau diperoleh dari klien karena hubungan profesinya.</a:t>
            </a:r>
            <a:endParaRPr lang="id-ID" b="1" dirty="0"/>
          </a:p>
          <a:p>
            <a:r>
              <a:rPr lang="id-ID" b="1" dirty="0"/>
              <a:t>Advokat berhak atas perlindungan kerahasiaan hubungan dengan klien, termasuk perlindungan atas dokumen, komunikasi, data elektronik, dan berkas perkara.</a:t>
            </a:r>
            <a:endParaRPr lang="id-ID" b="1" dirty="0"/>
          </a:p>
          <a:p>
            <a:endParaRPr lang="id-ID"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r>
              <a:rPr lang="id-ID" b="1" dirty="0"/>
              <a:t>LARANGAN BAGI SEORANG ADVOKAT</a:t>
            </a:r>
            <a:endParaRPr lang="id-ID" b="1" dirty="0"/>
          </a:p>
        </p:txBody>
      </p:sp>
      <p:sp>
        <p:nvSpPr>
          <p:cNvPr id="3" name="Tampungan Konten 2"/>
          <p:cNvSpPr>
            <a:spLocks noGrp="1"/>
          </p:cNvSpPr>
          <p:nvPr>
            <p:ph idx="1"/>
          </p:nvPr>
        </p:nvSpPr>
        <p:spPr>
          <a:xfrm>
            <a:off x="1141413" y="2666999"/>
            <a:ext cx="9905998" cy="4191001"/>
          </a:xfrm>
        </p:spPr>
        <p:txBody>
          <a:bodyPr>
            <a:normAutofit/>
          </a:bodyPr>
          <a:lstStyle/>
          <a:p>
            <a:pPr lvl="2"/>
            <a:r>
              <a:rPr lang="id-ID" b="1" dirty="0">
                <a:solidFill>
                  <a:srgbClr val="FF0000"/>
                </a:solidFill>
              </a:rPr>
              <a:t>menelantarkan kepentingan hukum klien;</a:t>
            </a:r>
            <a:endParaRPr lang="id-ID" b="1" dirty="0">
              <a:solidFill>
                <a:srgbClr val="FF0000"/>
              </a:solidFill>
            </a:endParaRPr>
          </a:p>
          <a:p>
            <a:pPr lvl="2"/>
            <a:r>
              <a:rPr lang="id-ID" b="1" dirty="0">
                <a:solidFill>
                  <a:srgbClr val="FF0000"/>
                </a:solidFill>
              </a:rPr>
              <a:t>menjanjikan kemenangan perkara;</a:t>
            </a:r>
            <a:endParaRPr lang="id-ID" b="1" dirty="0">
              <a:solidFill>
                <a:srgbClr val="FF0000"/>
              </a:solidFill>
            </a:endParaRPr>
          </a:p>
          <a:p>
            <a:pPr lvl="2"/>
            <a:r>
              <a:rPr lang="id-ID" b="1" dirty="0">
                <a:solidFill>
                  <a:srgbClr val="FF0000"/>
                </a:solidFill>
              </a:rPr>
              <a:t>memberikan atau menjanjikan sesuatu kepada hakim, jaksa, polisi, pejabat pengadilan, atau pejabat lain untuk memengaruhi perkara;</a:t>
            </a:r>
            <a:endParaRPr lang="id-ID" b="1" dirty="0">
              <a:solidFill>
                <a:srgbClr val="FF0000"/>
              </a:solidFill>
            </a:endParaRPr>
          </a:p>
          <a:p>
            <a:pPr lvl="2"/>
            <a:r>
              <a:rPr lang="id-ID" b="1" dirty="0">
                <a:solidFill>
                  <a:srgbClr val="FF0000"/>
                </a:solidFill>
              </a:rPr>
              <a:t>menggunakan hubungan pribadi atau jabatan sebelumnya untuk mem</a:t>
            </a:r>
            <a:r>
              <a:rPr lang="en-US" altLang="id-ID" b="1" dirty="0">
                <a:solidFill>
                  <a:srgbClr val="FF0000"/>
                </a:solidFill>
              </a:rPr>
              <a:t>p</a:t>
            </a:r>
            <a:r>
              <a:rPr lang="id-ID" b="1" dirty="0">
                <a:solidFill>
                  <a:srgbClr val="FF0000"/>
                </a:solidFill>
              </a:rPr>
              <a:t>engaruhi proses hukum;</a:t>
            </a:r>
            <a:endParaRPr lang="id-ID" b="1" dirty="0">
              <a:solidFill>
                <a:srgbClr val="FF0000"/>
              </a:solidFill>
            </a:endParaRPr>
          </a:p>
          <a:p>
            <a:pPr lvl="2"/>
            <a:r>
              <a:rPr lang="id-ID" b="1" dirty="0">
                <a:solidFill>
                  <a:srgbClr val="FF0000"/>
                </a:solidFill>
              </a:rPr>
              <a:t>melakukan konflik kepentingan;</a:t>
            </a:r>
            <a:endParaRPr lang="id-ID" b="1" dirty="0">
              <a:solidFill>
                <a:srgbClr val="FF0000"/>
              </a:solidFill>
            </a:endParaRPr>
          </a:p>
          <a:p>
            <a:pPr lvl="2"/>
            <a:r>
              <a:rPr lang="id-ID" b="1" dirty="0">
                <a:solidFill>
                  <a:srgbClr val="FF0000"/>
                </a:solidFill>
              </a:rPr>
              <a:t>membuka rahasia klien tanpa dasar hukum;</a:t>
            </a:r>
            <a:endParaRPr lang="id-ID" b="1" dirty="0">
              <a:solidFill>
                <a:srgbClr val="FF0000"/>
              </a:solidFill>
            </a:endParaRPr>
          </a:p>
          <a:p>
            <a:pPr lvl="2"/>
            <a:r>
              <a:rPr lang="id-ID" b="1" dirty="0">
                <a:solidFill>
                  <a:srgbClr val="FF0000"/>
                </a:solidFill>
              </a:rPr>
              <a:t>melakukan perbuatan yang merendahkan martabat profesi advokat;</a:t>
            </a:r>
            <a:endParaRPr lang="id-ID" b="1" dirty="0">
              <a:solidFill>
                <a:srgbClr val="FF0000"/>
              </a:solidFill>
            </a:endParaRPr>
          </a:p>
          <a:p>
            <a:pPr lvl="2"/>
            <a:r>
              <a:rPr lang="id-ID" b="1" dirty="0">
                <a:solidFill>
                  <a:srgbClr val="FF0000"/>
                </a:solidFill>
              </a:rPr>
              <a:t>melanggar Kode Etik Advokat Nasional.</a:t>
            </a:r>
            <a:endParaRPr lang="id-ID" b="1" dirty="0">
              <a:solidFill>
                <a:srgbClr val="FF0000"/>
              </a:solidFill>
            </a:endParaRPr>
          </a:p>
          <a:p>
            <a:pPr marL="0" indent="0">
              <a:buNone/>
            </a:pPr>
            <a:endParaRPr lang="id-ID"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dirty="0">
                <a:solidFill>
                  <a:srgbClr val="FF0000"/>
                </a:solidFill>
              </a:rPr>
              <a:t>KERAHASIAN HUB ADVOKAT DENGAN KLIEN</a:t>
            </a:r>
            <a:endParaRPr lang="id-ID" dirty="0">
              <a:solidFill>
                <a:srgbClr val="FF0000"/>
              </a:solidFill>
            </a:endParaRPr>
          </a:p>
        </p:txBody>
      </p:sp>
      <p:sp>
        <p:nvSpPr>
          <p:cNvPr id="3" name="Tampungan Konten 2"/>
          <p:cNvSpPr>
            <a:spLocks noGrp="1"/>
          </p:cNvSpPr>
          <p:nvPr>
            <p:ph idx="1"/>
          </p:nvPr>
        </p:nvSpPr>
        <p:spPr>
          <a:xfrm>
            <a:off x="1141413" y="1851660"/>
            <a:ext cx="9905998" cy="4549139"/>
          </a:xfrm>
        </p:spPr>
        <p:txBody>
          <a:bodyPr>
            <a:normAutofit/>
          </a:bodyPr>
          <a:lstStyle/>
          <a:p>
            <a:pPr lvl="1"/>
            <a:r>
              <a:rPr lang="id-ID" b="1" dirty="0"/>
              <a:t>Advokat, Kantor Advokat, dan setiap orang yang bekerja atau terlibat dalam Kantor Advokat wajib menjaga kerahasiaan segala data, dokumen, informasi, komunikasi, keterangan, strategi pembelaan, dan hal lain yang diperoleh dari Klien atau berkaitan dengan kepentingan hukum Klien.</a:t>
            </a:r>
            <a:endParaRPr lang="id-ID" b="1" dirty="0"/>
          </a:p>
          <a:p>
            <a:pPr lvl="1"/>
            <a:r>
              <a:rPr lang="id-ID" b="1" dirty="0"/>
              <a:t>Kewajiban menjaga kerahasiaan sebagaimana dimaksud tetap berlaku meskipun hubungan hukum antara Advokat dan Klien telah berakhir.</a:t>
            </a:r>
            <a:endParaRPr lang="id-ID" b="1" dirty="0"/>
          </a:p>
          <a:p>
            <a:pPr lvl="1"/>
            <a:r>
              <a:rPr lang="id-ID" b="1" dirty="0"/>
              <a:t>Kewajiban menjaga kerahasiaan sebagaimana dimaksud tetap berlaku meskipun Klien telah meninggal dunia, kecuali ahli waris atau pihak yang secara hukum berwenang memberikan persetujuan tertulis sepanjang tidak bertentangan dengan kepentingan hukum Klien.</a:t>
            </a:r>
            <a:endParaRPr lang="id-ID" b="1" dirty="0"/>
          </a:p>
          <a:p>
            <a:pPr lvl="1"/>
            <a:r>
              <a:rPr lang="id-ID" b="1" dirty="0"/>
              <a:t>Kerahasiaan hubungan Advokat dan Klien merupakan hak hukum Klien.</a:t>
            </a:r>
            <a:endParaRPr lang="id-ID" b="1" dirty="0"/>
          </a:p>
          <a:p>
            <a:pPr lvl="1"/>
            <a:r>
              <a:rPr lang="id-ID" b="1" dirty="0"/>
              <a:t>Advokat tidak dapat melepaskan kerahasiaan hubungan Advokat dan Klien tanpa persetujuan tertulis dari Klien, kecuali ditentukan lain secara tegas dalam </a:t>
            </a:r>
            <a:r>
              <a:rPr lang="id-ID" b="1" dirty="0" err="1"/>
              <a:t>Undang-Undang</a:t>
            </a:r>
            <a:r>
              <a:rPr lang="id-ID" b="1" dirty="0"/>
              <a:t> ini.</a:t>
            </a:r>
            <a:endParaRPr lang="id-ID" b="1" dirty="0"/>
          </a:p>
          <a:p>
            <a:pPr marL="0" indent="0">
              <a:buNone/>
            </a:pPr>
            <a:endParaRPr lang="id-ID"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a:xfrm>
            <a:off x="1141413" y="0"/>
            <a:ext cx="9905998" cy="2514600"/>
          </a:xfrm>
        </p:spPr>
        <p:txBody>
          <a:bodyPr/>
          <a:lstStyle/>
          <a:p>
            <a:pPr algn="ctr"/>
            <a:r>
              <a:rPr lang="id-ID" dirty="0">
                <a:solidFill>
                  <a:srgbClr val="FF0000"/>
                </a:solidFill>
              </a:rPr>
              <a:t>HAK ISTIMEWA ADVOKAT KLIEN</a:t>
            </a:r>
            <a:endParaRPr lang="id-ID" dirty="0">
              <a:solidFill>
                <a:srgbClr val="FF0000"/>
              </a:solidFill>
            </a:endParaRPr>
          </a:p>
        </p:txBody>
      </p:sp>
      <p:sp>
        <p:nvSpPr>
          <p:cNvPr id="3" name="Tampungan Konten 2"/>
          <p:cNvSpPr>
            <a:spLocks noGrp="1"/>
          </p:cNvSpPr>
          <p:nvPr>
            <p:ph idx="1"/>
          </p:nvPr>
        </p:nvSpPr>
        <p:spPr>
          <a:xfrm>
            <a:off x="1141413" y="1920240"/>
            <a:ext cx="9905998" cy="4480559"/>
          </a:xfrm>
        </p:spPr>
        <p:txBody>
          <a:bodyPr>
            <a:normAutofit fontScale="85000" lnSpcReduction="20000"/>
          </a:bodyPr>
          <a:lstStyle/>
          <a:p>
            <a:pPr lvl="1"/>
            <a:r>
              <a:rPr lang="id-ID" b="1" dirty="0"/>
              <a:t>Hubungan antara Advokat dan Klien dilindungi oleh hak istimewa advokat-klien.</a:t>
            </a:r>
            <a:endParaRPr lang="id-ID" b="1" dirty="0"/>
          </a:p>
          <a:p>
            <a:pPr lvl="1"/>
            <a:r>
              <a:rPr lang="id-ID" b="1" dirty="0"/>
              <a:t>Hak istimewa advokat-klien sebagaimana dimaksud meliputi perlindungan terhadap:</a:t>
            </a:r>
            <a:endParaRPr lang="id-ID" b="1" dirty="0"/>
          </a:p>
          <a:p>
            <a:pPr lvl="2"/>
            <a:r>
              <a:rPr lang="id-ID" b="1" dirty="0"/>
              <a:t>komunikasi lisan dan tertulis antara Advokat dan Klien;</a:t>
            </a:r>
            <a:endParaRPr lang="id-ID" b="1" dirty="0"/>
          </a:p>
          <a:p>
            <a:pPr lvl="2"/>
            <a:r>
              <a:rPr lang="id-ID" b="1" dirty="0"/>
              <a:t>dokumen hukum;</a:t>
            </a:r>
            <a:endParaRPr lang="id-ID" b="1" dirty="0"/>
          </a:p>
          <a:p>
            <a:pPr lvl="2"/>
            <a:r>
              <a:rPr lang="id-ID" b="1" dirty="0"/>
              <a:t>pendapat hukum;</a:t>
            </a:r>
            <a:endParaRPr lang="id-ID" b="1" dirty="0"/>
          </a:p>
          <a:p>
            <a:pPr lvl="2"/>
            <a:r>
              <a:rPr lang="id-ID" b="1" dirty="0"/>
              <a:t>strategi pembelaan atau penanganan perkara;</a:t>
            </a:r>
            <a:endParaRPr lang="id-ID" b="1" dirty="0"/>
          </a:p>
          <a:p>
            <a:pPr lvl="2"/>
            <a:r>
              <a:rPr lang="id-ID" b="1" dirty="0"/>
              <a:t>catatan konsultasi;</a:t>
            </a:r>
            <a:endParaRPr lang="id-ID" b="1" dirty="0"/>
          </a:p>
          <a:p>
            <a:pPr lvl="2"/>
            <a:r>
              <a:rPr lang="id-ID" b="1" dirty="0"/>
              <a:t>data elektronik;</a:t>
            </a:r>
            <a:endParaRPr lang="id-ID" b="1" dirty="0"/>
          </a:p>
          <a:p>
            <a:pPr lvl="2"/>
            <a:r>
              <a:rPr lang="id-ID" b="1" dirty="0"/>
              <a:t>surat elektronik;</a:t>
            </a:r>
            <a:endParaRPr lang="id-ID" b="1" dirty="0"/>
          </a:p>
          <a:p>
            <a:pPr lvl="2"/>
            <a:r>
              <a:rPr lang="id-ID" b="1" dirty="0"/>
              <a:t>pesan singkat;</a:t>
            </a:r>
            <a:endParaRPr lang="id-ID" b="1" dirty="0"/>
          </a:p>
          <a:p>
            <a:pPr lvl="2"/>
            <a:r>
              <a:rPr lang="id-ID" b="1" dirty="0"/>
              <a:t>rekaman konferensi daring;</a:t>
            </a:r>
            <a:endParaRPr lang="id-ID" b="1" dirty="0"/>
          </a:p>
          <a:p>
            <a:pPr lvl="2"/>
            <a:r>
              <a:rPr lang="id-ID" b="1" dirty="0"/>
              <a:t>dokumen kerja internal Kantor Advokat;</a:t>
            </a:r>
            <a:endParaRPr lang="id-ID" b="1" dirty="0"/>
          </a:p>
          <a:p>
            <a:pPr lvl="2"/>
            <a:r>
              <a:rPr lang="id-ID" b="1" dirty="0"/>
              <a:t>informasi lain yang dibuat atau diperoleh untuk kepentingan pemberian jasa hukum.</a:t>
            </a:r>
            <a:endParaRPr lang="id-ID" b="1" dirty="0"/>
          </a:p>
          <a:p>
            <a:r>
              <a:rPr lang="id-ID" b="1" dirty="0"/>
              <a:t> Hak istimewa advokat-klien tidak dapat dikesampingkan kecuali berdasarkan ketentuan </a:t>
            </a:r>
            <a:r>
              <a:rPr lang="id-ID" b="1" dirty="0" err="1"/>
              <a:t>Undang-Undang</a:t>
            </a:r>
            <a:r>
              <a:rPr lang="id-ID" b="1" dirty="0"/>
              <a:t> ini.</a:t>
            </a:r>
            <a:endParaRPr lang="id-ID" b="1" dirty="0"/>
          </a:p>
          <a:p>
            <a:pPr marL="0" indent="0">
              <a:buNone/>
            </a:pPr>
            <a:endParaRPr lang="id-ID"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normAutofit fontScale="90000"/>
          </a:bodyPr>
          <a:lstStyle/>
          <a:p>
            <a:pPr algn="ctr"/>
            <a:r>
              <a:rPr lang="id-ID" sz="3600" b="1" dirty="0">
                <a:solidFill>
                  <a:srgbClr val="FF0000"/>
                </a:solidFill>
              </a:rPr>
              <a:t>PERLINDUNGAN TERHADAP PENGGELEDAHAN, PENYITAAN DAN PENYADAPAN (1)</a:t>
            </a:r>
            <a:br>
              <a:rPr lang="id-ID" dirty="0">
                <a:solidFill>
                  <a:srgbClr val="FF0000"/>
                </a:solidFill>
              </a:rPr>
            </a:br>
            <a:endParaRPr lang="id-ID" dirty="0">
              <a:solidFill>
                <a:srgbClr val="FF0000"/>
              </a:solidFill>
            </a:endParaRPr>
          </a:p>
        </p:txBody>
      </p:sp>
      <p:sp>
        <p:nvSpPr>
          <p:cNvPr id="3" name="Tampungan Konten 2"/>
          <p:cNvSpPr>
            <a:spLocks noGrp="1"/>
          </p:cNvSpPr>
          <p:nvPr>
            <p:ph idx="1"/>
          </p:nvPr>
        </p:nvSpPr>
        <p:spPr>
          <a:xfrm>
            <a:off x="1141413" y="1828800"/>
            <a:ext cx="9905998" cy="4419599"/>
          </a:xfrm>
        </p:spPr>
        <p:txBody>
          <a:bodyPr>
            <a:normAutofit lnSpcReduction="10000"/>
          </a:bodyPr>
          <a:lstStyle/>
          <a:p>
            <a:pPr lvl="1"/>
            <a:r>
              <a:rPr lang="id-ID" b="1" dirty="0"/>
              <a:t>Penggeledahan, penyitaan, pemeriksaan sistem elektronik, dan/atau penyadapan terhadap kantor, dokumen, server digital, sistem informasi, dan alat komunikasi milik Kantor Advokat dilarang dilakukan, kecuali terhadap Advokat yang disangka keras melakukan tindak pidana yang tidak berkaitan dengan pembelaan Klien.</a:t>
            </a:r>
            <a:endParaRPr lang="id-ID" b="1" dirty="0"/>
          </a:p>
          <a:p>
            <a:pPr lvl="1"/>
            <a:r>
              <a:rPr lang="id-ID" b="1" dirty="0"/>
              <a:t>Dalam hal tindakan sebagaimana dimaksud  harus dilakukan, penyidik wajib:</a:t>
            </a:r>
            <a:endParaRPr lang="id-ID" b="1" dirty="0"/>
          </a:p>
          <a:p>
            <a:pPr lvl="2"/>
            <a:r>
              <a:rPr lang="id-ID" b="1" dirty="0"/>
              <a:t>memperoleh penetapan khusus dari Ketua Pengadilan Negeri setempat;</a:t>
            </a:r>
            <a:endParaRPr lang="id-ID" b="1" dirty="0"/>
          </a:p>
          <a:p>
            <a:pPr lvl="2"/>
            <a:r>
              <a:rPr lang="id-ID" b="1" dirty="0"/>
              <a:t>menjelaskan secara tertulis ruang lingkup dokumen, data, peralatan, atau informasi yang dicari;</a:t>
            </a:r>
            <a:endParaRPr lang="id-ID" b="1" dirty="0"/>
          </a:p>
          <a:p>
            <a:pPr lvl="2"/>
            <a:r>
              <a:rPr lang="id-ID" b="1" dirty="0"/>
              <a:t>didampingi oleh perwakilan Dewan Kehormatan Advokat Nasional / Dewan Kehormatan Majelis Advokat Indonesia / Dewan Kehormatan Komisi Advokat Indonesia.</a:t>
            </a:r>
            <a:endParaRPr lang="id-ID" b="1" dirty="0"/>
          </a:p>
          <a:p>
            <a:pPr lvl="2"/>
            <a:r>
              <a:rPr lang="id-ID" b="1" dirty="0"/>
              <a:t>menjaga kerahasiaan data Klien lain yang tidak terkait dengan perkara yang sedang disidik; dan</a:t>
            </a:r>
            <a:endParaRPr lang="id-ID" b="1" dirty="0"/>
          </a:p>
          <a:p>
            <a:pPr lvl="2"/>
            <a:r>
              <a:rPr lang="id-ID" b="1" dirty="0"/>
              <a:t>membuat berita acara khusus mengenai dokumen, data, peralatan, atau informasi yang diperiksa atau disita.</a:t>
            </a:r>
            <a:endParaRPr lang="id-ID" b="1" dirty="0"/>
          </a:p>
          <a:p>
            <a:pPr marL="0" indent="0">
              <a:buNone/>
            </a:pPr>
            <a:endParaRPr lang="id-ID"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normAutofit/>
          </a:bodyPr>
          <a:lstStyle/>
          <a:p>
            <a:pPr algn="ctr"/>
            <a:r>
              <a:rPr lang="id-ID" b="1" dirty="0">
                <a:solidFill>
                  <a:srgbClr val="FF0000"/>
                </a:solidFill>
              </a:rPr>
              <a:t>PERLINDUNGAN TERHADAP PENGGELEDAHAN, PENYITAAN DAN PENYADAPAN (2)</a:t>
            </a:r>
            <a:endParaRPr 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fontScale="85000" lnSpcReduction="20000"/>
          </a:bodyPr>
          <a:lstStyle/>
          <a:p>
            <a:pPr lvl="1"/>
            <a:r>
              <a:rPr lang="id-ID" dirty="0"/>
              <a:t>Dokumen, data elektronik, dan informasi milik Klien lain yang tidak terkait dengan perkara yang sedang disidik wajib dilindungi kerahasiaannya dan tidak boleh disita, disalin, diakses, atau digunakan oleh penyidik.</a:t>
            </a:r>
            <a:endParaRPr lang="id-ID" dirty="0"/>
          </a:p>
          <a:p>
            <a:pPr lvl="1"/>
            <a:r>
              <a:rPr lang="id-ID" dirty="0"/>
              <a:t>Dalam hal terdapat keberatan dari Advokat atau Kantor Advokat mengenai dokumen atau data yang dilindungi hak istimewa advokat-klien, dokumen atau data tersebut disegel dan diperiksa terlebih dahulu oleh hakim yang memberikan penetapan.</a:t>
            </a:r>
            <a:endParaRPr lang="id-ID" dirty="0"/>
          </a:p>
          <a:p>
            <a:pPr marL="0" indent="0">
              <a:buNone/>
            </a:pPr>
            <a:endParaRPr lang="id-ID" dirty="0"/>
          </a:p>
          <a:p>
            <a:r>
              <a:rPr lang="id-ID" b="1" dirty="0"/>
              <a:t>Penolakan terhadap Permintaan Akses Data Rahasia Klien</a:t>
            </a:r>
            <a:endParaRPr lang="id-ID" dirty="0"/>
          </a:p>
          <a:p>
            <a:pPr lvl="1"/>
            <a:r>
              <a:rPr lang="id-ID" dirty="0"/>
              <a:t>Advokat dan Kantor Advokat berhak menolak permintaan dari otoritas publik, penyidik, atau pihak lain untuk menyerahkan kata sandi, kunci enkripsi, akses sistem elektronik, dokumen, atau data rahasia Klien apabila permintaan tersebut tidak berdasarkan perintah </a:t>
            </a:r>
            <a:r>
              <a:rPr lang="id-ID" dirty="0" err="1"/>
              <a:t>Undang-Undang</a:t>
            </a:r>
            <a:r>
              <a:rPr lang="id-ID" dirty="0"/>
              <a:t> atau penetapan pengadilan yang sah.</a:t>
            </a:r>
            <a:endParaRPr lang="id-ID" dirty="0"/>
          </a:p>
          <a:p>
            <a:pPr lvl="1"/>
            <a:r>
              <a:rPr lang="id-ID" dirty="0"/>
              <a:t>Dalam hal terdapat penetapan pengadilan yang sah, penyerahan akses wajib dibatasi hanya pada data atau dokumen yang relevan dengan perkara yang sedang diperiksa.</a:t>
            </a:r>
            <a:endParaRPr lang="id-ID" dirty="0"/>
          </a:p>
          <a:p>
            <a:pPr lvl="1"/>
            <a:r>
              <a:rPr lang="id-ID" dirty="0"/>
              <a:t>Penyerahan akses sebagaimana dimaksud  tidak boleh mengakibatkan terbukanya data Klien lain yang tidak terkait dengan perkara.</a:t>
            </a:r>
            <a:endParaRPr lang="id-ID" dirty="0"/>
          </a:p>
          <a:p>
            <a:endParaRPr lang="id-ID"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b="1" dirty="0">
                <a:solidFill>
                  <a:srgbClr val="FF0000"/>
                </a:solidFill>
              </a:rPr>
              <a:t>PENGECUALIAN KERAHASIAAN DATA KLIEN</a:t>
            </a:r>
            <a:endParaRPr 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a:bodyPr>
          <a:lstStyle/>
          <a:p>
            <a:r>
              <a:rPr lang="id-ID" b="1" dirty="0"/>
              <a:t>Kewajiban menjaga kerahasiaan hubungan Advokat dan Klien dapat dikesampingkan hanya dalam hal:</a:t>
            </a:r>
            <a:endParaRPr lang="id-ID" b="1" dirty="0"/>
          </a:p>
          <a:p>
            <a:pPr lvl="2"/>
            <a:r>
              <a:rPr lang="id-ID" b="1" dirty="0"/>
              <a:t>terdapat persetujuan tertulis secara tegas dari Klien;</a:t>
            </a:r>
            <a:endParaRPr lang="id-ID" b="1" dirty="0"/>
          </a:p>
          <a:p>
            <a:pPr lvl="2"/>
            <a:r>
              <a:rPr lang="id-ID" b="1" dirty="0"/>
              <a:t>informasi tersebut diperlukan oleh Advokat untuk membela diri dalam perkara pidana, perdata, administratif, atau sidang kode etik yang diajukan oleh Klien yang bersangkutan, sebatas pada hal-hal yang relevan untuk pembelaan diri;</a:t>
            </a:r>
            <a:endParaRPr lang="id-ID" b="1" dirty="0"/>
          </a:p>
          <a:p>
            <a:pPr lvl="2"/>
            <a:r>
              <a:rPr lang="id-ID" b="1" dirty="0"/>
              <a:t>Advokat mengetahui secara nyata adanya rencana tindak pidana yang mengancam keselamatan jiwa, keselamatan fisik, atau keamanan negara, dan pengungkapan tersebut semata-mata diperlukan untuk mencegah terjadinya tindak pidana tersebut; atau</a:t>
            </a:r>
            <a:endParaRPr lang="id-ID" b="1" dirty="0"/>
          </a:p>
          <a:p>
            <a:pPr lvl="2"/>
            <a:r>
              <a:rPr lang="id-ID" b="1" dirty="0"/>
              <a:t>diwajibkan oleh </a:t>
            </a:r>
            <a:r>
              <a:rPr lang="id-ID" b="1" dirty="0" err="1"/>
              <a:t>Undang-Undang</a:t>
            </a:r>
            <a:r>
              <a:rPr lang="id-ID" b="1" dirty="0"/>
              <a:t> berdasarkan pembatasan yang sah, proporsional, dan tidak menghapus hak istimewa advokat-klien secara keseluruhan.</a:t>
            </a:r>
            <a:endParaRPr lang="id-ID" b="1" dirty="0"/>
          </a:p>
          <a:p>
            <a:pPr marL="0" indent="0">
              <a:buNone/>
            </a:pPr>
            <a:endParaRPr lang="id-ID"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normAutofit fontScale="90000"/>
          </a:bodyPr>
          <a:lstStyle/>
          <a:p>
            <a:pPr algn="ctr"/>
            <a:r>
              <a:rPr lang="id-ID" sz="4800" b="1" dirty="0">
                <a:solidFill>
                  <a:srgbClr val="FF0000"/>
                </a:solidFill>
              </a:rPr>
              <a:t>DEWAN ADVOKAT NASIONAL / </a:t>
            </a:r>
            <a:br>
              <a:rPr lang="id-ID" sz="4800" b="1" dirty="0">
                <a:solidFill>
                  <a:srgbClr val="FF0000"/>
                </a:solidFill>
              </a:rPr>
            </a:br>
            <a:r>
              <a:rPr lang="id-ID" sz="4800" b="1" dirty="0">
                <a:solidFill>
                  <a:srgbClr val="FF0000"/>
                </a:solidFill>
              </a:rPr>
              <a:t>MAJELIS ADVOKAT INDONESIA / </a:t>
            </a:r>
            <a:br>
              <a:rPr lang="id-ID" sz="4800" b="1" dirty="0">
                <a:solidFill>
                  <a:srgbClr val="FF0000"/>
                </a:solidFill>
              </a:rPr>
            </a:br>
            <a:r>
              <a:rPr lang="id-ID" sz="4800" b="1" dirty="0">
                <a:solidFill>
                  <a:srgbClr val="FF0000"/>
                </a:solidFill>
              </a:rPr>
              <a:t>KOMISI ADVOKAT INDONESIA</a:t>
            </a:r>
            <a:br>
              <a:rPr lang="id-ID" sz="4800" dirty="0"/>
            </a:br>
            <a:endParaRPr lang="id-ID" sz="4800" dirty="0"/>
          </a:p>
        </p:txBody>
      </p:sp>
      <p:sp>
        <p:nvSpPr>
          <p:cNvPr id="3" name="Tampungan Teks 2"/>
          <p:cNvSpPr>
            <a:spLocks noGrp="1"/>
          </p:cNvSpPr>
          <p:nvPr>
            <p:ph type="body" idx="1"/>
          </p:nvPr>
        </p:nvSpPr>
        <p:spPr/>
        <p:txBody>
          <a:bodyPr/>
          <a:lstStyle/>
          <a:p>
            <a:pPr algn="ctr"/>
            <a:r>
              <a:rPr lang="id-ID" b="1" dirty="0">
                <a:solidFill>
                  <a:schemeClr val="tx1"/>
                </a:solidFill>
              </a:rPr>
              <a:t>USULAN </a:t>
            </a:r>
            <a:endParaRPr lang="id-ID" b="1" dirty="0">
              <a:solidFill>
                <a:schemeClr val="tx1"/>
              </a:solidFill>
            </a:endParaRPr>
          </a:p>
          <a:p>
            <a:pPr algn="ctr"/>
            <a:r>
              <a:rPr lang="id-ID" b="1" dirty="0">
                <a:solidFill>
                  <a:schemeClr val="tx1"/>
                </a:solidFill>
              </a:rPr>
              <a:t>KONGRES ADVOKAT INDONESIA</a:t>
            </a:r>
            <a:endParaRPr lang="id-ID" b="1" dirty="0">
              <a:solidFill>
                <a:schemeClr val="tx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b="1" dirty="0">
                <a:solidFill>
                  <a:srgbClr val="FF0000"/>
                </a:solidFill>
              </a:rPr>
              <a:t>DAN/KAI/MAI</a:t>
            </a:r>
            <a:endParaRPr 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lnSpcReduction="10000"/>
          </a:bodyPr>
          <a:lstStyle/>
          <a:p>
            <a:pPr lvl="0"/>
            <a:r>
              <a:rPr lang="id-ID" b="1" dirty="0"/>
              <a:t>Untuk  menjamin standar nasional profesi advokat, dibentuk Dewan Advokat Nasional / Majelis Advokat Indonesia / Komisi Advokat Indonesia.</a:t>
            </a:r>
            <a:endParaRPr lang="id-ID" b="1" dirty="0"/>
          </a:p>
          <a:p>
            <a:pPr lvl="0"/>
            <a:r>
              <a:rPr lang="id-ID" b="1" dirty="0"/>
              <a:t>Dewan Advokat Nasional / / Majelis Advokat Indonesia / Komisi Advokat Indonesia merupakan lembaga profesi mandiri, bersifat nasional, independen, dan bertanggung jawab dalam penyelenggaraan standardisasi, akreditasi, registrasi, pengawasan, dan penegakan etik profesi advokat.</a:t>
            </a:r>
            <a:endParaRPr lang="id-ID" b="1" dirty="0"/>
          </a:p>
          <a:p>
            <a:pPr lvl="0"/>
            <a:r>
              <a:rPr lang="id-ID" b="1" dirty="0"/>
              <a:t>Dewan Advokat Nasional / Majelis Advokat Indonesia / Komisi Advokat Indonesia bukan merupakan organisasi Advokat dan tidak menggantikan kedudukan Organisasi Advokat sebagai wadah keanggotaan Advokat.</a:t>
            </a:r>
            <a:endParaRPr lang="id-ID" b="1" dirty="0"/>
          </a:p>
          <a:p>
            <a:pPr lvl="0"/>
            <a:r>
              <a:rPr lang="id-ID" b="1" dirty="0"/>
              <a:t>Setiap Organisasi Advokat wajib tunduk pada standar nasional profesi advokat yang ditetapkan oleh Dewan Advokat Nasional / Majelis Advokat Indonesia / Komisi Advokat Indonesia.</a:t>
            </a:r>
            <a:endParaRPr lang="id-ID" b="1" dirty="0"/>
          </a:p>
          <a:p>
            <a:pPr marL="0" indent="0">
              <a:buNone/>
            </a:pPr>
            <a:endParaRPr lang="id-ID"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b="1" dirty="0">
                <a:solidFill>
                  <a:srgbClr val="FF0000"/>
                </a:solidFill>
              </a:rPr>
              <a:t>TUGAS &amp; KEWENANGAN (1)</a:t>
            </a:r>
            <a:endParaRPr 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fontScale="92500" lnSpcReduction="20000"/>
          </a:bodyPr>
          <a:lstStyle/>
          <a:p>
            <a:pPr lvl="0"/>
            <a:r>
              <a:rPr lang="id-ID" b="1" dirty="0"/>
              <a:t>menetapkan standar nasional profesi advokat;</a:t>
            </a:r>
            <a:endParaRPr lang="id-ID" b="1" dirty="0"/>
          </a:p>
          <a:p>
            <a:pPr lvl="0"/>
            <a:r>
              <a:rPr lang="id-ID" b="1" dirty="0"/>
              <a:t>mengakreditasi Organisasi Advokat;</a:t>
            </a:r>
            <a:endParaRPr lang="id-ID" b="1" dirty="0"/>
          </a:p>
          <a:p>
            <a:pPr lvl="0"/>
            <a:r>
              <a:rPr lang="id-ID" b="1" dirty="0"/>
              <a:t>menetapkan kurikulum nasional Pendidikan Profesi Advokat;</a:t>
            </a:r>
            <a:endParaRPr lang="id-ID" b="1" dirty="0"/>
          </a:p>
          <a:p>
            <a:pPr lvl="0"/>
            <a:r>
              <a:rPr lang="id-ID" b="1" dirty="0"/>
              <a:t>mengawasi pelaksanaan Pendidikan Profesi Advokat;</a:t>
            </a:r>
            <a:endParaRPr lang="id-ID" b="1" dirty="0"/>
          </a:p>
          <a:p>
            <a:pPr lvl="0"/>
            <a:r>
              <a:rPr lang="id-ID" b="1" dirty="0"/>
              <a:t>menyiapkan bahan Ujian Profesi Advokat Nasional;</a:t>
            </a:r>
            <a:endParaRPr lang="id-ID" b="1" dirty="0"/>
          </a:p>
          <a:p>
            <a:pPr lvl="0"/>
            <a:r>
              <a:rPr lang="id-ID" b="1" dirty="0"/>
              <a:t>menetapkan standar Magang Advokat;</a:t>
            </a:r>
            <a:endParaRPr lang="id-ID" b="1" dirty="0"/>
          </a:p>
          <a:p>
            <a:pPr lvl="0"/>
            <a:r>
              <a:rPr lang="id-ID" b="1" dirty="0"/>
              <a:t>mengatur pelaksanaan Bantuan Hukum </a:t>
            </a:r>
            <a:r>
              <a:rPr lang="id-ID" b="1" dirty="0" err="1"/>
              <a:t>Cuma-Cuma</a:t>
            </a:r>
            <a:r>
              <a:rPr lang="id-ID" b="1" dirty="0"/>
              <a:t>;</a:t>
            </a:r>
            <a:endParaRPr lang="id-ID" b="1" dirty="0"/>
          </a:p>
          <a:p>
            <a:pPr lvl="0"/>
            <a:r>
              <a:rPr lang="id-ID" b="1" dirty="0"/>
              <a:t>mengelola Sistem Registrasi Advokat Nasional;</a:t>
            </a:r>
            <a:endParaRPr lang="id-ID" b="1" dirty="0"/>
          </a:p>
          <a:p>
            <a:pPr lvl="0"/>
            <a:r>
              <a:rPr lang="id-ID" b="1" dirty="0"/>
              <a:t>menetapkan Kode Etik Advokat Nasional;</a:t>
            </a:r>
            <a:endParaRPr lang="id-ID" b="1" dirty="0"/>
          </a:p>
          <a:p>
            <a:pPr lvl="0"/>
            <a:r>
              <a:rPr lang="id-ID" b="1" dirty="0"/>
              <a:t>membentuk Dewan Kehormatan Advokat Nasional/ Dewan Kehormatan Majelis Advokat Indonesia / Dewan Kehormatan Komisi Advokat Indonesia;</a:t>
            </a:r>
            <a:endParaRPr lang="id-ID" b="1" dirty="0"/>
          </a:p>
          <a:p>
            <a:pPr marL="0" indent="0">
              <a:buNone/>
            </a:pPr>
            <a:endParaRPr lang="id-ID"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b="1" dirty="0">
                <a:solidFill>
                  <a:srgbClr val="FF0000"/>
                </a:solidFill>
              </a:rPr>
              <a:t>TUGAS DAN KEWENANGAN (2)</a:t>
            </a:r>
            <a:endParaRPr 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fontScale="92500" lnSpcReduction="20000"/>
          </a:bodyPr>
          <a:lstStyle/>
          <a:p>
            <a:pPr lvl="0"/>
            <a:r>
              <a:rPr lang="id-ID" b="1" dirty="0"/>
              <a:t>memeriksa dan memutus perkara etik lintas organisasi;</a:t>
            </a:r>
            <a:endParaRPr lang="id-ID" b="1" dirty="0"/>
          </a:p>
          <a:p>
            <a:pPr lvl="0"/>
            <a:r>
              <a:rPr lang="id-ID" b="1" dirty="0"/>
              <a:t>menetapkan mekanisme perpindahan keanggotaan Advokat antar organisasi;</a:t>
            </a:r>
            <a:endParaRPr lang="id-ID" b="1" dirty="0"/>
          </a:p>
          <a:p>
            <a:pPr lvl="0"/>
            <a:r>
              <a:rPr lang="id-ID" b="1" dirty="0"/>
              <a:t>menetapkan ketentuan khusus bagi Mantan Aparat Penegak Hukum yang akan menjadi Advokat;</a:t>
            </a:r>
            <a:endParaRPr lang="id-ID" b="1" dirty="0"/>
          </a:p>
          <a:p>
            <a:pPr lvl="0"/>
            <a:r>
              <a:rPr lang="id-ID" b="1" dirty="0"/>
              <a:t>menyampaikan laporan tahunan profesi advokat kepada publik.</a:t>
            </a:r>
            <a:endParaRPr lang="id-ID" b="1" dirty="0"/>
          </a:p>
          <a:p>
            <a:pPr lvl="0"/>
            <a:r>
              <a:rPr lang="id-ID" b="1" dirty="0"/>
              <a:t>membentuk dan mengelola Pusat Pendidikan, Pelatihan, dan Sertifikasi Calon Advokat;</a:t>
            </a:r>
            <a:endParaRPr lang="id-ID" b="1" dirty="0"/>
          </a:p>
          <a:p>
            <a:pPr lvl="0"/>
            <a:r>
              <a:rPr lang="id-ID" b="1" dirty="0"/>
              <a:t>menyelenggarakan sistem pengaduan publik satu pintu terhadap Advokat, Kantor Advokat, dan Organisasi Advokat;</a:t>
            </a:r>
            <a:endParaRPr lang="id-ID" b="1" dirty="0"/>
          </a:p>
          <a:p>
            <a:pPr lvl="0"/>
            <a:r>
              <a:rPr lang="id-ID" b="1" dirty="0"/>
              <a:t>menyusun statistik profesi Advokat nasional secara berkala;</a:t>
            </a:r>
            <a:endParaRPr lang="id-ID" b="1" dirty="0"/>
          </a:p>
          <a:p>
            <a:pPr lvl="0"/>
            <a:r>
              <a:rPr lang="id-ID" b="1" dirty="0"/>
              <a:t>memastikan akreditasi Organisasi Advokat dilaksanakan secara objektif, proporsional, transparan, tidak diskriminatif, dan tidak menjadi sarana monopoli profesi.</a:t>
            </a:r>
            <a:endParaRPr lang="id-ID" b="1" dirty="0"/>
          </a:p>
          <a:p>
            <a:pPr marL="0" indent="0">
              <a:buNone/>
            </a:pPr>
            <a:endParaRPr lang="id-ID"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b="1" dirty="0">
                <a:solidFill>
                  <a:srgbClr val="FF0000"/>
                </a:solidFill>
              </a:rPr>
              <a:t>KOMPOSISI DAN PENGANGKATAN PERTAMA (1)</a:t>
            </a:r>
            <a:endParaRPr 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fontScale="85000" lnSpcReduction="10000"/>
          </a:bodyPr>
          <a:lstStyle/>
          <a:p>
            <a:pPr lvl="0"/>
            <a:r>
              <a:rPr lang="id-ID" b="1" dirty="0"/>
              <a:t>Anggota Majelis Dewan Advokat Nasional  / Anggota Majelis Advokat Indonesia / Anggota Komisi Advokat Indonesia  berbentuk presidium dan berjumlah 13 orang.</a:t>
            </a:r>
            <a:endParaRPr lang="id-ID" b="1" dirty="0"/>
          </a:p>
          <a:p>
            <a:pPr lvl="0"/>
            <a:r>
              <a:rPr lang="id-ID" b="1" dirty="0"/>
              <a:t>Anggota sebagaimana dimaksud terdiri atas unsur:</a:t>
            </a:r>
            <a:endParaRPr lang="id-ID" b="1" dirty="0"/>
          </a:p>
          <a:p>
            <a:pPr lvl="0"/>
            <a:r>
              <a:rPr lang="id-ID" b="1" dirty="0"/>
              <a:t>Advokat senior dari Organisasi Advokat Terakreditasi Nasional;</a:t>
            </a:r>
            <a:endParaRPr lang="id-ID" b="1" dirty="0"/>
          </a:p>
          <a:p>
            <a:pPr lvl="0"/>
            <a:r>
              <a:rPr lang="id-ID" b="1" dirty="0"/>
              <a:t>Unsur Eksekutif, Unsur Legislatif dan Unsur Yudikatif;</a:t>
            </a:r>
            <a:br>
              <a:rPr lang="id-ID" b="1" dirty="0"/>
            </a:br>
            <a:r>
              <a:rPr lang="id-ID" b="1" dirty="0" err="1"/>
              <a:t>b</a:t>
            </a:r>
            <a:r>
              <a:rPr lang="id-ID" b="1" dirty="0"/>
              <a:t>. akademisi hukum;</a:t>
            </a:r>
            <a:br>
              <a:rPr lang="id-ID" b="1" dirty="0"/>
            </a:br>
            <a:r>
              <a:rPr lang="id-ID" b="1" dirty="0"/>
              <a:t>c. tokoh etik atau profesi hukum;</a:t>
            </a:r>
            <a:br>
              <a:rPr lang="id-ID" b="1" dirty="0"/>
            </a:br>
            <a:r>
              <a:rPr lang="id-ID" b="1" dirty="0"/>
              <a:t>d. unsur bantuan hukum;</a:t>
            </a:r>
            <a:br>
              <a:rPr lang="id-ID" b="1" dirty="0"/>
            </a:br>
            <a:r>
              <a:rPr lang="id-ID" b="1" dirty="0" err="1"/>
              <a:t>e</a:t>
            </a:r>
            <a:r>
              <a:rPr lang="id-ID" b="1" dirty="0"/>
              <a:t>. unsur teknologi hukum dan data profesi;</a:t>
            </a:r>
            <a:br>
              <a:rPr lang="id-ID" b="1" dirty="0"/>
            </a:br>
            <a:r>
              <a:rPr lang="id-ID" b="1" dirty="0" err="1"/>
              <a:t>f</a:t>
            </a:r>
            <a:r>
              <a:rPr lang="id-ID" b="1" dirty="0"/>
              <a:t>. unsur masyarakat sipil.</a:t>
            </a:r>
            <a:endParaRPr lang="id-ID" b="1" dirty="0"/>
          </a:p>
          <a:p>
            <a:pPr lvl="0"/>
            <a:r>
              <a:rPr lang="id-ID" b="1" dirty="0"/>
              <a:t>Mahkamah Agung, Kementerian Hukum, Kepolisian, Kejaksaan, dan Komisi Yudisial dapat menjadi mitra koordinatif non-voting.</a:t>
            </a:r>
            <a:endParaRPr lang="id-ID" b="1" dirty="0"/>
          </a:p>
          <a:p>
            <a:pPr lvl="0"/>
            <a:r>
              <a:rPr lang="id-ID" b="1" dirty="0"/>
              <a:t>Untuk pertama kali, anggota Dewan Advokat Nasional / anggota Majelis Advokat Indonesia / anggota Komisi Advokat Indonesia diangkat dan ditetapkan oleh Presiden.</a:t>
            </a:r>
            <a:endParaRPr lang="id-ID" b="1" dirty="0"/>
          </a:p>
          <a:p>
            <a:pPr marL="0" indent="0">
              <a:buNone/>
            </a:pPr>
            <a:endParaRPr lang="id-ID"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b="1" dirty="0">
                <a:solidFill>
                  <a:srgbClr val="FF0000"/>
                </a:solidFill>
              </a:rPr>
              <a:t>KOMPOSISI DAN PENGANGKATAN PERTAMA</a:t>
            </a:r>
            <a:br>
              <a:rPr lang="id-ID" b="1" dirty="0">
                <a:solidFill>
                  <a:srgbClr val="FF0000"/>
                </a:solidFill>
              </a:rPr>
            </a:br>
            <a:r>
              <a:rPr lang="id-ID" b="1" dirty="0">
                <a:solidFill>
                  <a:srgbClr val="FF0000"/>
                </a:solidFill>
              </a:rPr>
              <a:t>(2)</a:t>
            </a:r>
            <a:endParaRPr 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fontScale="25000" lnSpcReduction="20000"/>
          </a:bodyPr>
          <a:lstStyle/>
          <a:p>
            <a:pPr lvl="0"/>
            <a:r>
              <a:rPr lang="id-ID" sz="4900" b="1" dirty="0"/>
              <a:t>Pengangkatan pertama sebagaimana dimaksud dilakukan berdasarkan usulan panitia seleksi independen yang dibentuk oleh Presiden.</a:t>
            </a:r>
            <a:endParaRPr lang="id-ID" sz="4900" b="1" dirty="0"/>
          </a:p>
          <a:p>
            <a:pPr lvl="0"/>
            <a:r>
              <a:rPr lang="id-ID" sz="4900" b="1" dirty="0"/>
              <a:t>Panitia seleksi independen sebagaimana dimaksud terdiri atas unsur pemerintah, akademisi hukum, tokoh advokat, tokoh etik profesi hukum, dan masyarakat sipil.</a:t>
            </a:r>
            <a:endParaRPr lang="id-ID" sz="4900" b="1" dirty="0"/>
          </a:p>
          <a:p>
            <a:pPr lvl="0"/>
            <a:r>
              <a:rPr lang="id-ID" sz="4900" b="1" dirty="0"/>
              <a:t>Dalam melakukan seleksi calon anggota Dewan Advokat Nasional / anggota Majelis Advokat Indonesia / anggota Komisi Advokat Indonesia untuk pertama kali, panitia seleksi wajib memperhatikan prinsip </a:t>
            </a:r>
            <a:r>
              <a:rPr lang="id-ID" sz="4900" b="1" dirty="0" err="1"/>
              <a:t>independensi</a:t>
            </a:r>
            <a:r>
              <a:rPr lang="id-ID" sz="4900" b="1" dirty="0"/>
              <a:t> profesi advokat, keterwakilan organisasi advokat, integritas, kompetensi, rekam jejak etik, pengalaman profesi, dan komitmen terhadap akses keadilan.</a:t>
            </a:r>
            <a:endParaRPr lang="id-ID" sz="4900" b="1" dirty="0"/>
          </a:p>
          <a:p>
            <a:pPr lvl="0"/>
            <a:r>
              <a:rPr lang="id-ID" sz="4900" b="1" dirty="0"/>
              <a:t>Anggota Dewan Advokat Nasional / anggota Majelis Advokat Indonesia / anggota Komisi Advokat Indonesia yang diangkat untuk pertama kali bertugas menyusun peraturan organisasi, membentuk perangkat kelembagaan, menyusun Sistem Registrasi Advokat Nasional, menetapkan standar akreditasi organisasi advokat, dan mempersiapkan pemilihan anggota Dewan Advokat Nasional periode berikutnya.</a:t>
            </a:r>
            <a:endParaRPr lang="id-ID" sz="4900" b="1" dirty="0"/>
          </a:p>
          <a:p>
            <a:pPr lvl="0"/>
            <a:r>
              <a:rPr lang="id-ID" sz="4900" b="1" dirty="0"/>
              <a:t>Masa jabatan anggota Dewan Advokat Nasional / anggota Majelis Advokat Indonesia / anggota Komisi Advokat Indonesia yang diangkat untuk pertama kali adalah lima tahun.</a:t>
            </a:r>
            <a:endParaRPr lang="id-ID" sz="4900" b="1" dirty="0"/>
          </a:p>
          <a:p>
            <a:pPr lvl="0"/>
            <a:r>
              <a:rPr lang="id-ID" sz="4900" b="1" dirty="0"/>
              <a:t>Setelah berakhirnya masa jabatan anggota Dewan Advokat Nasional / anggota Majelis Advokat Indonesia / anggota Komisi Advokat Indonesia yang pertama, pengisian keanggotaan Dewan Advokat Nasional  / anggota Majelis Advokat Indonesia / anggota Komisi Advokat Indonesia dilakukan melalui mekanisme pemilihan dan seleksi sebagaimana diatur dalam Peraturan Dewan Advokat Nasional / Majelis Advokat Indonesia Komisi Advokat Indonesia berdasarkan </a:t>
            </a:r>
            <a:r>
              <a:rPr lang="id-ID" sz="4900" b="1" dirty="0" err="1"/>
              <a:t>Undang-Undang</a:t>
            </a:r>
            <a:r>
              <a:rPr lang="id-ID" sz="4900" b="1" dirty="0"/>
              <a:t> ini.</a:t>
            </a:r>
            <a:endParaRPr lang="id-ID" sz="4900" b="1" dirty="0"/>
          </a:p>
          <a:p>
            <a:pPr marL="0" indent="0">
              <a:buNone/>
            </a:pPr>
            <a:endParaRPr lang="id-ID"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b="1" dirty="0">
                <a:solidFill>
                  <a:srgbClr val="FF0000"/>
                </a:solidFill>
              </a:rPr>
              <a:t>PEMBIAYAAN (1)</a:t>
            </a:r>
            <a:endParaRPr lang="id-ID" b="1" dirty="0">
              <a:solidFill>
                <a:srgbClr val="FF0000"/>
              </a:solidFill>
            </a:endParaRPr>
          </a:p>
        </p:txBody>
      </p:sp>
      <p:sp>
        <p:nvSpPr>
          <p:cNvPr id="3" name="Tampungan Konten 2"/>
          <p:cNvSpPr>
            <a:spLocks noGrp="1"/>
          </p:cNvSpPr>
          <p:nvPr>
            <p:ph idx="1"/>
          </p:nvPr>
        </p:nvSpPr>
        <p:spPr>
          <a:xfrm>
            <a:off x="1141413" y="2689859"/>
            <a:ext cx="9905998" cy="4191001"/>
          </a:xfrm>
        </p:spPr>
        <p:txBody>
          <a:bodyPr>
            <a:normAutofit fontScale="85000" lnSpcReduction="10000"/>
          </a:bodyPr>
          <a:lstStyle/>
          <a:p>
            <a:pPr lvl="1"/>
            <a:r>
              <a:rPr lang="id-ID" b="1" dirty="0"/>
              <a:t>Pembiayaan penyelenggaraan tugas, fungsi, program, dan kelembagaan Dewan Advokat Nasional / Majelis Advokat Indonesia / Komisi Advokat Indonesia bersumber dari  dan menjadi beban Anggaran Pendapatan dan Belanja Negara.</a:t>
            </a:r>
            <a:endParaRPr lang="id-ID" b="1" dirty="0"/>
          </a:p>
          <a:p>
            <a:pPr lvl="1"/>
            <a:r>
              <a:rPr lang="id-ID" b="1" dirty="0"/>
              <a:t>Pembiayaan sebagaimana dimaksud  digunakan untuk mendukung pelaksanaan standardisasi profesi advokat, akreditasi Organisasi Advokat, penyelenggaraan Ujian Profesi Advokat Nasional, pengelolaan Sistem Registrasi Advokat Nasional, pengawasan profesi, penegakan etik, pelaksanaan fungsi Dewan Kehormatan Advokat Nasional / Majelis Advokat Indonesia / Komisi Advokat Indonesia serta program bantuan hukum dan pendidikan profesi advokat.</a:t>
            </a:r>
            <a:endParaRPr lang="id-ID" b="1" dirty="0"/>
          </a:p>
          <a:p>
            <a:pPr lvl="1"/>
            <a:r>
              <a:rPr lang="id-ID" b="1" dirty="0"/>
              <a:t>Selain bersumber dan merupakan beban dari Anggaran Pendapatan dan Belanja Negara, Dewan Advokat Nasional / Majelis Advokat Indonesia / Komisi Advokat Indonesia dapat menerima sumber pendanaan lain yang sah, tidak mengikat dan tidak bertentangan dengan </a:t>
            </a:r>
            <a:r>
              <a:rPr lang="id-ID" b="1" dirty="0" err="1"/>
              <a:t>independensi</a:t>
            </a:r>
            <a:r>
              <a:rPr lang="id-ID" b="1" dirty="0"/>
              <a:t> profesi advokat serta sesuai dengan ketentuan peraturan perundang-undangan.</a:t>
            </a:r>
            <a:endParaRPr lang="id-ID" b="1" dirty="0"/>
          </a:p>
          <a:p>
            <a:pPr lvl="1"/>
            <a:r>
              <a:rPr lang="id-ID" b="1" dirty="0"/>
              <a:t>Penerimaan pendanaan lain sebagaimana dimaksud dilarang berasal dari pihak yang sedang berperkara, pihak yang memiliki konflik kepentingan, partai politik, atau pihak lain yang dapat memengaruhi </a:t>
            </a:r>
            <a:r>
              <a:rPr lang="id-ID" b="1" dirty="0" err="1"/>
              <a:t>independensi</a:t>
            </a:r>
            <a:r>
              <a:rPr lang="id-ID" b="1" dirty="0"/>
              <a:t> Dewan Advokat Nasional / Majelis Advokat Indonesia / Komisi Advokat Indonesia.</a:t>
            </a:r>
            <a:endParaRPr lang="id-ID" b="1"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b="1" dirty="0">
                <a:solidFill>
                  <a:srgbClr val="FF0000"/>
                </a:solidFill>
              </a:rPr>
              <a:t>PEMBIAYAAN (2)</a:t>
            </a:r>
            <a:endParaRPr lang="id-ID" b="1" dirty="0">
              <a:solidFill>
                <a:srgbClr val="FF0000"/>
              </a:solidFill>
            </a:endParaRPr>
          </a:p>
        </p:txBody>
      </p:sp>
      <p:sp>
        <p:nvSpPr>
          <p:cNvPr id="3" name="Tampungan Konten 2"/>
          <p:cNvSpPr>
            <a:spLocks noGrp="1"/>
          </p:cNvSpPr>
          <p:nvPr>
            <p:ph idx="1"/>
          </p:nvPr>
        </p:nvSpPr>
        <p:spPr>
          <a:xfrm>
            <a:off x="1141413" y="2678429"/>
            <a:ext cx="9905998" cy="4191001"/>
          </a:xfrm>
        </p:spPr>
        <p:txBody>
          <a:bodyPr>
            <a:normAutofit fontScale="85000" lnSpcReduction="10000"/>
          </a:bodyPr>
          <a:lstStyle/>
          <a:p>
            <a:pPr lvl="1"/>
            <a:r>
              <a:rPr lang="id-ID" b="1" dirty="0"/>
              <a:t>Pengelolaan keuangan Dewan Advokat Nasional / Majelis Advokat Indonesia / Komisi Advokat Indonesia dilaksanakan secara transparan, </a:t>
            </a:r>
            <a:r>
              <a:rPr lang="id-ID" b="1" dirty="0" err="1"/>
              <a:t>akuntabel</a:t>
            </a:r>
            <a:r>
              <a:rPr lang="id-ID" b="1" dirty="0"/>
              <a:t>, efisien, profesional, dan bertanggung jawab sesuai dengan ketentuan peraturan perundang-undangan mengenai keuangan negara.</a:t>
            </a:r>
            <a:endParaRPr lang="id-ID" b="1" dirty="0"/>
          </a:p>
          <a:p>
            <a:pPr lvl="1"/>
            <a:r>
              <a:rPr lang="id-ID" b="1" dirty="0"/>
              <a:t>Dewan Advokat Nasional / Majelis Advokat Indonesia / Komisi Advokat Indonesia wajib menyusun rencana kerja dan anggaran tahunan serta menyampaikan laporan keuangan dan laporan kinerja kepada Presiden, Dewan Perwakilan Rakyat, dan publik.</a:t>
            </a:r>
            <a:endParaRPr lang="id-ID" b="1" dirty="0"/>
          </a:p>
          <a:p>
            <a:pPr lvl="1"/>
            <a:r>
              <a:rPr lang="id-ID" b="1" dirty="0"/>
              <a:t>Pengelolaan dan pertanggungjawaban keuangan Dewan Advokat Nasional / Majelis Advokat Indonesia / Komisi Advokat Indonesia diaudit oleh lembaga pemeriksa keuangan negara sesuai dengan ketentuan peraturan perundang-undangan.</a:t>
            </a:r>
            <a:endParaRPr lang="id-ID" b="1" dirty="0"/>
          </a:p>
          <a:p>
            <a:pPr lvl="1"/>
            <a:r>
              <a:rPr lang="id-ID" b="1" dirty="0"/>
              <a:t>Pembiayaan Dewan Advokat Nasional / Majelis Advokat Indonesia / Komisi Advokat Indonesia melalui Anggaran Pendapatan dan Belanja Negara tidak mengurangi </a:t>
            </a:r>
            <a:r>
              <a:rPr lang="id-ID" b="1" dirty="0" err="1"/>
              <a:t>independensi</a:t>
            </a:r>
            <a:r>
              <a:rPr lang="id-ID" b="1" dirty="0"/>
              <a:t> Dewan Advokat Nasional / Majelis Advokat Indonesia / Komisi Advokat Indonesia dalam menetapkan standar profesi, melakukan akreditasi, mengelola registrasi, memeriksa perkara etik, dan menjatuhkan sanksi profesi advokat.</a:t>
            </a:r>
            <a:endParaRPr lang="id-ID" b="1" dirty="0"/>
          </a:p>
          <a:p>
            <a:pPr lvl="1"/>
            <a:r>
              <a:rPr lang="id-ID" b="1" dirty="0"/>
              <a:t>Ketentuan lebih lanjut mengenai tata cara penganggaran, penggunaan, pelaporan, dan pertanggungjawaban keuangan Dewan Advokat Nasional / Majelis Advokat Indonesia / Komisi Advokat Indonesia diatur dalam Peraturan Pemerintah.</a:t>
            </a:r>
            <a:endParaRPr lang="id-ID" b="1" dirty="0"/>
          </a:p>
          <a:p>
            <a:endParaRPr lang="id-ID"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b="1" dirty="0">
                <a:solidFill>
                  <a:srgbClr val="FF0000"/>
                </a:solidFill>
              </a:rPr>
              <a:t>DEWAN PENGAWAS</a:t>
            </a:r>
            <a:r>
              <a:rPr lang="en-US" altLang="id-ID" b="1" dirty="0">
                <a:solidFill>
                  <a:srgbClr val="FF0000"/>
                </a:solidFill>
              </a:rPr>
              <a:t> (1)</a:t>
            </a:r>
            <a:endParaRPr lang="en-US" alt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a:bodyPr>
          <a:lstStyle/>
          <a:p>
            <a:pPr lvl="0"/>
            <a:r>
              <a:rPr lang="id-ID" b="1" dirty="0"/>
              <a:t>Dengan </a:t>
            </a:r>
            <a:r>
              <a:rPr lang="id-ID" b="1" dirty="0" err="1"/>
              <a:t>Undang-Undang</a:t>
            </a:r>
            <a:r>
              <a:rPr lang="id-ID" b="1" dirty="0"/>
              <a:t> ini dibentuk Dewan Pengawas Advokat Nasional / DEWAN PENGAWAS  sebagai organ pengawasan terhadap Dewan Advokat Nasional / Majelis Advokat Indonesia / Komisi Advokat Indonesia.</a:t>
            </a:r>
            <a:endParaRPr lang="id-ID" b="1" dirty="0"/>
          </a:p>
          <a:p>
            <a:pPr lvl="0"/>
            <a:r>
              <a:rPr lang="id-ID" b="1" dirty="0"/>
              <a:t>DPAN / DEWAN PENGAWAS / DEWAS bersifat independen, mandiri, dan bebas dari pengaruh Dewan Advokat Nasional / Majelis Advokat Indonesia / Komisi Advokat Indonesia, DKN, DKD, Organisasi Advokat, partai politik, pemerintah, atau kekuasaan lain.</a:t>
            </a:r>
            <a:endParaRPr lang="id-ID" b="1" dirty="0"/>
          </a:p>
          <a:p>
            <a:pPr lvl="0"/>
            <a:r>
              <a:rPr lang="id-ID" b="1" dirty="0"/>
              <a:t>DPAN /DEWAS berkedudukan di ibu kota Negara Kesatuan Republik Indonesia.</a:t>
            </a:r>
            <a:endParaRPr lang="id-ID" b="1" dirty="0"/>
          </a:p>
          <a:p>
            <a:pPr lvl="0"/>
            <a:r>
              <a:rPr lang="id-ID" b="1" dirty="0"/>
              <a:t>DPAN /DEWAS bukan Organisasi Advokat, bukan organ pemerintah, bukan organ politik, dan tidak menjalankan fungsi keanggotaan profesi Advokat.</a:t>
            </a:r>
            <a:endParaRPr lang="id-ID" b="1" dirty="0"/>
          </a:p>
          <a:p>
            <a:pPr marL="0" indent="0">
              <a:buNone/>
            </a:pPr>
            <a:endParaRPr lang="id-ID"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b="1" dirty="0">
                <a:solidFill>
                  <a:srgbClr val="FF0000"/>
                </a:solidFill>
              </a:rPr>
              <a:t>DEWA</a:t>
            </a:r>
            <a:r>
              <a:rPr lang="en-US" altLang="id-ID" b="1" dirty="0">
                <a:solidFill>
                  <a:srgbClr val="FF0000"/>
                </a:solidFill>
              </a:rPr>
              <a:t>N PENGAWA</a:t>
            </a:r>
            <a:r>
              <a:rPr lang="id-ID" b="1" dirty="0">
                <a:solidFill>
                  <a:srgbClr val="FF0000"/>
                </a:solidFill>
              </a:rPr>
              <a:t>S</a:t>
            </a:r>
            <a:r>
              <a:rPr lang="en-US" altLang="id-ID" b="1" dirty="0">
                <a:solidFill>
                  <a:srgbClr val="FF0000"/>
                </a:solidFill>
              </a:rPr>
              <a:t> (2)</a:t>
            </a:r>
            <a:endParaRPr lang="en-US" alt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a:bodyPr>
          <a:lstStyle/>
          <a:p>
            <a:pPr lvl="0"/>
            <a:r>
              <a:rPr lang="id-ID" b="1" dirty="0"/>
              <a:t>DPAN /DEWAS hanya menjalankan fungsi pengawasan terhadap pelaksanaan tugas, wewenang, tata kelola, keuangan, dan akuntabilitas kelembagaan Dewan Advokat Nasional / Majelis Advokat Indonesia / Komisi Advokat Indonesia</a:t>
            </a:r>
            <a:endParaRPr lang="id-ID" b="1" dirty="0"/>
          </a:p>
          <a:p>
            <a:pPr lvl="0"/>
            <a:r>
              <a:rPr lang="id-ID" b="1" dirty="0"/>
              <a:t>DPAN / DEWAS tidak berwenang memeriksa, mengadili, atau memutus perkara pelanggaran Kode Etik Advokat Nasional.</a:t>
            </a:r>
            <a:endParaRPr lang="id-ID" b="1" dirty="0"/>
          </a:p>
          <a:p>
            <a:pPr lvl="0"/>
            <a:r>
              <a:rPr lang="id-ID" b="1" dirty="0"/>
              <a:t>DPAN / DEWAS tidak berwenang membatalkan, mengubah, menunda, atau mengambil alih putusan DKN, DKD, atau putusan etik lainnya.</a:t>
            </a:r>
            <a:endParaRPr lang="id-ID" b="1" dirty="0"/>
          </a:p>
          <a:p>
            <a:pPr marL="0" indent="0">
              <a:buNone/>
            </a:pPr>
            <a:endParaRPr lang="id-ID"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b="1" dirty="0">
                <a:solidFill>
                  <a:srgbClr val="FF0000"/>
                </a:solidFill>
              </a:rPr>
              <a:t>WEWENANG DEWAS (1)</a:t>
            </a:r>
            <a:endParaRPr 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fontScale="92500"/>
          </a:bodyPr>
          <a:lstStyle/>
          <a:p>
            <a:pPr lvl="0"/>
            <a:r>
              <a:rPr lang="id-ID" b="1" dirty="0"/>
              <a:t>meminta keterangan, data, dokumen, laporan, dan informasi dari Dewan Advokat Nasional / Majelis Advokat Indonesia / Komisi Advokat Indonesia sepanjang berkaitan dengan pelaksanaan fungsi pengawasan;</a:t>
            </a:r>
            <a:endParaRPr lang="id-ID" b="1" dirty="0"/>
          </a:p>
          <a:p>
            <a:pPr lvl="0"/>
            <a:r>
              <a:rPr lang="id-ID" b="1" dirty="0"/>
              <a:t>meminta klarifikasi kepada anggota Dewan Advokat Nasional / Majelis Advokat Indonesia / Komisi Advokat Indonesia pejabat struktural, sekretariat, atau pihak lain yang relevan;</a:t>
            </a:r>
            <a:endParaRPr lang="id-ID" b="1" dirty="0"/>
          </a:p>
          <a:p>
            <a:pPr lvl="0"/>
            <a:r>
              <a:rPr lang="id-ID" b="1" dirty="0"/>
              <a:t>melakukan audit atau meminta audit khusus terhadap pengelolaan keuangan Dewan Advokat Nasional / Majelis Advokat Indonesia / Komisi Advokat Indonesia </a:t>
            </a:r>
            <a:endParaRPr lang="id-ID" b="1" dirty="0"/>
          </a:p>
          <a:p>
            <a:pPr lvl="0"/>
            <a:r>
              <a:rPr lang="id-ID" b="1" dirty="0"/>
              <a:t>memberikan rekomendasi tertulis kepada Dewan Advokat Nasional / Majelis Advokat Indonesia / Komisi Advokat Indonesia.</a:t>
            </a:r>
            <a:endParaRPr lang="id-ID" b="1" dirty="0"/>
          </a:p>
          <a:p>
            <a:pPr lvl="0"/>
            <a:r>
              <a:rPr lang="id-ID" b="1" dirty="0"/>
              <a:t>untuk melakukan perbaikan tata kelola, administrasi, keuangan, atau akuntabilitas kelembagaan;</a:t>
            </a:r>
            <a:endParaRPr lang="id-ID" b="1" dirty="0"/>
          </a:p>
          <a:p>
            <a:pPr marL="0" indent="0">
              <a:buNone/>
            </a:pPr>
            <a:endParaRPr lang="id-ID"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b="1" dirty="0">
                <a:solidFill>
                  <a:srgbClr val="FF0000"/>
                </a:solidFill>
              </a:rPr>
              <a:t>WEWENANG DEWAS (2)</a:t>
            </a:r>
            <a:endParaRPr 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a:bodyPr>
          <a:lstStyle/>
          <a:p>
            <a:pPr lvl="0"/>
            <a:r>
              <a:rPr lang="id-ID" b="1" dirty="0"/>
              <a:t>merekomendasikan pemeriksaan terhadap dugaan pelanggaran etik, konflik kepentingan, penyalahgunaan wewenang, atau pelanggaran hukum yang dilakukan oleh anggota Dewan Advokat Nasional / / Majelis Advokat Indonesia / Komisi Advokat Indonesia. kepada forum atau lembaga yang berwenang;</a:t>
            </a:r>
            <a:endParaRPr lang="id-ID" b="1" dirty="0"/>
          </a:p>
          <a:p>
            <a:pPr lvl="0"/>
            <a:r>
              <a:rPr lang="id-ID" b="1" dirty="0"/>
              <a:t>menyampaikan laporan hasil pengawasan kepada Presiden, Dewan Perwakilan Rakyat, Mahkamah Agung, Dewan Advokat Nasional / Majelis Advokat Indonesia / Komisi Advokat Indonesia</a:t>
            </a:r>
            <a:r>
              <a:rPr lang="en-US" altLang="id-ID" b="1" dirty="0"/>
              <a:t>, </a:t>
            </a:r>
            <a:r>
              <a:rPr lang="id-ID" b="1" dirty="0"/>
              <a:t>Organisasi Advokat Terakreditasi Nasional, dan publik; </a:t>
            </a:r>
            <a:endParaRPr lang="id-ID" b="1" dirty="0"/>
          </a:p>
          <a:p>
            <a:pPr lvl="0"/>
            <a:r>
              <a:rPr lang="id-ID" b="1" dirty="0"/>
              <a:t>mengumumkan rekomendasi pengawasan yang bersifat final secara proporsional dengan tetap melindungi data pribadi, rahasia Klien, dan informasi yang dikecualikan berdasarkan peraturan perundang-undangan.</a:t>
            </a:r>
            <a:endParaRPr lang="id-ID" b="1" dirty="0"/>
          </a:p>
          <a:p>
            <a:pPr marL="0" indent="0">
              <a:buNone/>
            </a:pPr>
            <a:endParaRPr lang="id-ID"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r"/>
            <a:r>
              <a:rPr lang="id-ID" b="1" dirty="0">
                <a:solidFill>
                  <a:srgbClr val="FF0000"/>
                </a:solidFill>
              </a:rPr>
              <a:t>ANGGOTA DEWAS</a:t>
            </a:r>
            <a:endParaRPr 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fontScale="40000" lnSpcReduction="20000"/>
          </a:bodyPr>
          <a:lstStyle/>
          <a:p>
            <a:r>
              <a:rPr lang="id-ID" sz="3600" b="1" dirty="0"/>
              <a:t>Advokat senior;</a:t>
            </a:r>
            <a:endParaRPr lang="id-ID" sz="3600" b="1" dirty="0"/>
          </a:p>
          <a:p>
            <a:r>
              <a:rPr lang="id-ID" sz="3600" b="1" dirty="0"/>
              <a:t>Akademisi hukum;</a:t>
            </a:r>
            <a:endParaRPr lang="id-ID" sz="3600" b="1" dirty="0"/>
          </a:p>
          <a:p>
            <a:r>
              <a:rPr lang="id-ID" sz="3600" b="1" dirty="0"/>
              <a:t>Auditor;</a:t>
            </a:r>
            <a:endParaRPr lang="id-ID" sz="3600" b="1" dirty="0"/>
          </a:p>
          <a:p>
            <a:r>
              <a:rPr lang="id-ID" sz="3600" b="1" dirty="0"/>
              <a:t>Ahli tata kelola kelembagaan atau keuangan; dan</a:t>
            </a:r>
            <a:endParaRPr lang="id-ID" sz="3600" b="1" dirty="0"/>
          </a:p>
          <a:p>
            <a:r>
              <a:rPr lang="id-ID" sz="3600" b="1" dirty="0"/>
              <a:t>Tokoh masyarakat yang memiliki perhatian terhadap penegakan hukum, etika publik, atau hak asasi manusia.</a:t>
            </a:r>
            <a:endParaRPr lang="id-ID" sz="3600" b="1" dirty="0"/>
          </a:p>
          <a:p>
            <a:pPr lvl="0"/>
            <a:r>
              <a:rPr lang="id-ID" sz="3600" b="1" dirty="0"/>
              <a:t>Anggota DPAN/DEWAS dipilih melalui panitia seleksi yang independen, transparan, </a:t>
            </a:r>
            <a:r>
              <a:rPr lang="id-ID" sz="3600" b="1" dirty="0" err="1"/>
              <a:t>partisipatif</a:t>
            </a:r>
            <a:r>
              <a:rPr lang="id-ID" sz="3600" b="1" dirty="0"/>
              <a:t>, dan </a:t>
            </a:r>
            <a:r>
              <a:rPr lang="id-ID" sz="3600" b="1" dirty="0" err="1"/>
              <a:t>akuntabel</a:t>
            </a:r>
            <a:r>
              <a:rPr lang="id-ID" sz="3600" b="1" dirty="0"/>
              <a:t>.</a:t>
            </a:r>
            <a:endParaRPr lang="id-ID" sz="3600" b="1" dirty="0"/>
          </a:p>
          <a:p>
            <a:pPr lvl="0"/>
            <a:r>
              <a:rPr lang="id-ID" sz="3600" b="1" dirty="0"/>
              <a:t>Panitia seleksi sebagaimana dimaksud dibentuk oleh Presiden setelah berkonsultasi dengan Mahkamah Agung, Dewan Advokat Nasional / Majelis Advokat Indonesia / Komisi Advokat Indonesia dan Organisasi Advokat Terakreditasi Nasional.</a:t>
            </a:r>
            <a:endParaRPr lang="id-ID" sz="3600" b="1" dirty="0"/>
          </a:p>
          <a:p>
            <a:pPr lvl="0"/>
            <a:r>
              <a:rPr lang="id-ID" sz="3600" b="1" dirty="0"/>
              <a:t>Anggota DPAN /DEWAS ditetapkan dengan Keputusan Presiden.</a:t>
            </a:r>
            <a:endParaRPr lang="id-ID" sz="3600" b="1" dirty="0"/>
          </a:p>
          <a:p>
            <a:pPr lvl="0"/>
            <a:r>
              <a:rPr lang="id-ID" sz="3600" b="1" dirty="0"/>
              <a:t>Masa jabatan anggota DPAN / DEWAS adalah lima tahun dan dapat dipilih kembali untuk satu kali masa jabatan.</a:t>
            </a:r>
            <a:endParaRPr lang="id-ID" sz="3600" b="1" dirty="0"/>
          </a:p>
          <a:p>
            <a:pPr lvl="0"/>
            <a:r>
              <a:rPr lang="id-ID" sz="3600" b="1" dirty="0"/>
              <a:t>Ketentuan lebih lanjut mengenai tata cara seleksi, pengangkatan, pemberhentian, dan tata kerja DPAN / DEWAS diatur dengan Peraturan Pemerintah setelah berkonsultasi dengan Dewan Advokat Nasional dan Organisasi Advokat Terakreditasi Nasional.</a:t>
            </a:r>
            <a:endParaRPr lang="id-ID" sz="3600" b="1" dirty="0"/>
          </a:p>
          <a:p>
            <a:pPr marL="0" indent="0">
              <a:buNone/>
            </a:pPr>
            <a:endParaRPr lang="id-ID"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r"/>
            <a:r>
              <a:rPr lang="id-ID" b="1" dirty="0">
                <a:solidFill>
                  <a:srgbClr val="FF0000"/>
                </a:solidFill>
              </a:rPr>
              <a:t>ORGANISASI ADVOKAT</a:t>
            </a:r>
            <a:endParaRPr 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lstStyle/>
          <a:p>
            <a:pPr lvl="1"/>
            <a:r>
              <a:rPr lang="id-ID" b="1" dirty="0"/>
              <a:t>Organisasi Advokat adalah badan hukum profesi advokat yang bersifat nasional, mandiri, demokratis, terakreditasi, dan berwenang melakukan pembinaan, pendidikan, pengawasan, penegakan etik, bantuan hukum, serta pengusulan pengangkatan Advokat berdasarkan </a:t>
            </a:r>
            <a:r>
              <a:rPr lang="id-ID" b="1" dirty="0" err="1"/>
              <a:t>Undang-Undang</a:t>
            </a:r>
            <a:r>
              <a:rPr lang="id-ID" b="1" dirty="0"/>
              <a:t> ini.</a:t>
            </a:r>
            <a:endParaRPr lang="id-ID" b="1" dirty="0"/>
          </a:p>
          <a:p>
            <a:pPr lvl="1"/>
            <a:r>
              <a:rPr lang="id-ID" b="1" dirty="0"/>
              <a:t>Perkumpulan yang menggunakan nama advokat tetapi tidak memenuhi syarat sebagaimana dimaksud dalam </a:t>
            </a:r>
            <a:r>
              <a:rPr lang="id-ID" b="1" dirty="0" err="1"/>
              <a:t>Undang-Undang</a:t>
            </a:r>
            <a:r>
              <a:rPr lang="id-ID" b="1" dirty="0"/>
              <a:t> ini tidak dapat menjalankan kewenangan sebagai Organisasi Advokat.</a:t>
            </a:r>
            <a:endParaRPr lang="id-ID" b="1" dirty="0"/>
          </a:p>
          <a:p>
            <a:pPr lvl="1"/>
            <a:r>
              <a:rPr lang="id-ID" b="1" dirty="0"/>
              <a:t>Organisasi Advokat wajib memperoleh akreditasi dari Dewan Advokat Nasional/ Majelis Advokat Indonesia / Komisi Advokat Indonesia.</a:t>
            </a:r>
            <a:endParaRPr lang="id-ID" b="1" dirty="0"/>
          </a:p>
          <a:p>
            <a:pPr marL="0" indent="0">
              <a:buNone/>
            </a:pPr>
            <a:endParaRPr lang="id-ID"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r"/>
            <a:r>
              <a:rPr lang="id-ID" b="1" dirty="0">
                <a:solidFill>
                  <a:srgbClr val="FF0000"/>
                </a:solidFill>
              </a:rPr>
              <a:t>SYARAT AKREDITASI ORGANISASI ADVOKAT</a:t>
            </a:r>
            <a:endParaRPr lang="id-ID" b="1" dirty="0">
              <a:solidFill>
                <a:srgbClr val="FF0000"/>
              </a:solidFill>
            </a:endParaRPr>
          </a:p>
        </p:txBody>
      </p:sp>
      <p:sp>
        <p:nvSpPr>
          <p:cNvPr id="3" name="Tampungan Konten 2"/>
          <p:cNvSpPr>
            <a:spLocks noGrp="1"/>
          </p:cNvSpPr>
          <p:nvPr>
            <p:ph sz="half" idx="1"/>
          </p:nvPr>
        </p:nvSpPr>
        <p:spPr>
          <a:xfrm>
            <a:off x="1141412" y="2666999"/>
            <a:ext cx="4876800" cy="4191001"/>
          </a:xfrm>
        </p:spPr>
        <p:txBody>
          <a:bodyPr>
            <a:normAutofit lnSpcReduction="10000"/>
          </a:bodyPr>
          <a:lstStyle/>
          <a:p>
            <a:pPr lvl="2"/>
            <a:r>
              <a:rPr lang="id-ID" dirty="0"/>
              <a:t>berbadan hukum perkumpulan;</a:t>
            </a:r>
            <a:endParaRPr lang="id-ID" dirty="0"/>
          </a:p>
          <a:p>
            <a:pPr lvl="2"/>
            <a:r>
              <a:rPr lang="id-ID" dirty="0"/>
              <a:t>didirikan oleh Advokat aktif;</a:t>
            </a:r>
            <a:endParaRPr lang="id-ID" dirty="0"/>
          </a:p>
          <a:p>
            <a:pPr lvl="2"/>
            <a:r>
              <a:rPr lang="id-ID" dirty="0"/>
              <a:t>memiliki Anggaran Dasar dan Anggaran Rumah Tangga;</a:t>
            </a:r>
            <a:endParaRPr lang="id-ID" dirty="0"/>
          </a:p>
          <a:p>
            <a:pPr lvl="2"/>
            <a:r>
              <a:rPr lang="id-ID" dirty="0"/>
              <a:t>memiliki pengurus pusat;</a:t>
            </a:r>
            <a:endParaRPr lang="id-ID" dirty="0"/>
          </a:p>
          <a:p>
            <a:pPr lvl="2"/>
            <a:r>
              <a:rPr lang="id-ID" dirty="0"/>
              <a:t>memiliki pengurus wilayah paling sedikit pada 75% jumlah provinsi;</a:t>
            </a:r>
            <a:endParaRPr lang="id-ID" dirty="0"/>
          </a:p>
          <a:p>
            <a:pPr lvl="2"/>
            <a:r>
              <a:rPr lang="id-ID" dirty="0"/>
              <a:t>memiliki pengurus cabang paling sedikit pada 50% jumlah kabupaten/kota di provinsi tempat pengurus wilayah terbentuk;</a:t>
            </a:r>
            <a:endParaRPr lang="id-ID" dirty="0"/>
          </a:p>
          <a:p>
            <a:pPr lvl="2"/>
            <a:r>
              <a:rPr lang="id-ID" dirty="0"/>
              <a:t>memiliki paling sedikit 1.000 Advokat aktif yang terdaftar dalam Sistem Registrasi Advokat Nasional;</a:t>
            </a:r>
            <a:endParaRPr lang="id-ID" dirty="0"/>
          </a:p>
          <a:p>
            <a:pPr lvl="2"/>
            <a:r>
              <a:rPr lang="id-ID" dirty="0"/>
              <a:t>memiliki anggota yang tersebar pada paling sedikit 20 provinsi;</a:t>
            </a:r>
            <a:endParaRPr lang="id-ID" dirty="0"/>
          </a:p>
          <a:p>
            <a:endParaRPr lang="id-ID" dirty="0"/>
          </a:p>
        </p:txBody>
      </p:sp>
      <p:sp>
        <p:nvSpPr>
          <p:cNvPr id="4" name="Tampungan Konten 3"/>
          <p:cNvSpPr>
            <a:spLocks noGrp="1"/>
          </p:cNvSpPr>
          <p:nvPr>
            <p:ph sz="half" idx="2"/>
          </p:nvPr>
        </p:nvSpPr>
        <p:spPr>
          <a:xfrm>
            <a:off x="6170612" y="2667000"/>
            <a:ext cx="4876800" cy="4191000"/>
          </a:xfrm>
        </p:spPr>
        <p:txBody>
          <a:bodyPr>
            <a:normAutofit lnSpcReduction="10000"/>
          </a:bodyPr>
          <a:lstStyle/>
          <a:p>
            <a:pPr lvl="2"/>
            <a:r>
              <a:rPr lang="id-ID" dirty="0"/>
              <a:t>memiliki kantor tetap pada tingkat pusat;</a:t>
            </a:r>
            <a:endParaRPr lang="id-ID" dirty="0"/>
          </a:p>
          <a:p>
            <a:pPr lvl="2"/>
            <a:r>
              <a:rPr lang="id-ID" dirty="0"/>
              <a:t>memiliki sekretariat wilayah pada provinsi tempat pengurus wilayah terbentuk;</a:t>
            </a:r>
            <a:endParaRPr lang="id-ID" dirty="0"/>
          </a:p>
          <a:p>
            <a:pPr lvl="2"/>
            <a:r>
              <a:rPr lang="id-ID" dirty="0"/>
              <a:t>memiliki Dewan Kehormatan;</a:t>
            </a:r>
            <a:endParaRPr lang="id-ID" dirty="0"/>
          </a:p>
          <a:p>
            <a:pPr lvl="2"/>
            <a:r>
              <a:rPr lang="id-ID" dirty="0"/>
              <a:t>memiliki Komisi Pengawas;</a:t>
            </a:r>
            <a:endParaRPr lang="id-ID" dirty="0"/>
          </a:p>
          <a:p>
            <a:pPr lvl="2"/>
            <a:r>
              <a:rPr lang="id-ID" dirty="0"/>
              <a:t>memiliki unit Pendidikan Profesi Advokat;</a:t>
            </a:r>
            <a:endParaRPr lang="id-ID" dirty="0"/>
          </a:p>
          <a:p>
            <a:pPr lvl="2"/>
            <a:r>
              <a:rPr lang="id-ID" dirty="0"/>
              <a:t>memiliki unit Bantuan Hukum </a:t>
            </a:r>
            <a:r>
              <a:rPr lang="id-ID" dirty="0" err="1"/>
              <a:t>Cuma-Cuma</a:t>
            </a:r>
            <a:r>
              <a:rPr lang="id-ID" dirty="0"/>
              <a:t>;</a:t>
            </a:r>
            <a:endParaRPr lang="id-ID" dirty="0"/>
          </a:p>
          <a:p>
            <a:pPr lvl="2"/>
            <a:r>
              <a:rPr lang="id-ID" dirty="0"/>
              <a:t>memiliki sistem keuangan yang transparan dan </a:t>
            </a:r>
            <a:r>
              <a:rPr lang="id-ID" dirty="0" err="1"/>
              <a:t>akuntabel</a:t>
            </a:r>
            <a:r>
              <a:rPr lang="id-ID" dirty="0"/>
              <a:t>;</a:t>
            </a:r>
            <a:endParaRPr lang="id-ID" dirty="0"/>
          </a:p>
          <a:p>
            <a:pPr lvl="2"/>
            <a:r>
              <a:rPr lang="id-ID" dirty="0"/>
              <a:t>tunduk pada Kode Etik Advokat Nasional; tunduk pada Sistem Registrasi Advokat Nasional.</a:t>
            </a:r>
            <a:endParaRPr lang="id-ID" dirty="0"/>
          </a:p>
          <a:p>
            <a:pPr lvl="2"/>
            <a:endParaRPr lang="id-ID" dirty="0"/>
          </a:p>
          <a:p>
            <a:pPr marL="0" indent="0">
              <a:buNone/>
            </a:pPr>
            <a:endParaRPr lang="id-ID"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r"/>
            <a:r>
              <a:rPr lang="id-ID" b="1" dirty="0">
                <a:solidFill>
                  <a:srgbClr val="FF0000"/>
                </a:solidFill>
              </a:rPr>
              <a:t>BANTUAN HUKUM CUMA-CUMA KANTOR ADVOKAT (CSR)</a:t>
            </a:r>
            <a:endParaRPr 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a:bodyPr>
          <a:lstStyle/>
          <a:p>
            <a:pPr lvl="1"/>
            <a:r>
              <a:rPr lang="id-ID" b="1" dirty="0"/>
              <a:t>Kantor Advokat wajib mengalokasikan paling sedikit 10% dari total jam kerja kolektif Advokat atau nilai tertentu dari anggaran operasional tahunannya untuk memberikan Bantuan Hukum </a:t>
            </a:r>
            <a:r>
              <a:rPr lang="id-ID" b="1" dirty="0" err="1"/>
              <a:t>Cuma-Cuma</a:t>
            </a:r>
            <a:r>
              <a:rPr lang="id-ID" b="1" dirty="0"/>
              <a:t> kepada masyarakat miskin, kelompok rentan, atau pencari keadilan yang tidak mampu.</a:t>
            </a:r>
            <a:endParaRPr lang="id-ID" b="1" dirty="0"/>
          </a:p>
          <a:p>
            <a:pPr lvl="1"/>
            <a:r>
              <a:rPr lang="id-ID" b="1" dirty="0"/>
              <a:t>Bantuan Hukum </a:t>
            </a:r>
            <a:r>
              <a:rPr lang="id-ID" b="1" dirty="0" err="1"/>
              <a:t>Cuma-Cuma</a:t>
            </a:r>
            <a:r>
              <a:rPr lang="id-ID" b="1" dirty="0"/>
              <a:t> sebagaimana dimaksud dapat diberikan dalam bentuk:</a:t>
            </a:r>
            <a:endParaRPr lang="id-ID" b="1" dirty="0"/>
          </a:p>
          <a:p>
            <a:pPr lvl="2"/>
            <a:r>
              <a:rPr lang="id-ID" b="1" dirty="0"/>
              <a:t>konsultasi hukum; </a:t>
            </a:r>
            <a:endParaRPr lang="id-ID" b="1" dirty="0"/>
          </a:p>
          <a:p>
            <a:pPr lvl="2"/>
            <a:r>
              <a:rPr lang="id-ID" b="1" dirty="0"/>
              <a:t>pendampingan hukum; </a:t>
            </a:r>
            <a:endParaRPr lang="id-ID" b="1" dirty="0"/>
          </a:p>
          <a:p>
            <a:pPr lvl="2"/>
            <a:r>
              <a:rPr lang="id-ID" b="1" dirty="0"/>
              <a:t>penyusunan dokumen hukum; </a:t>
            </a:r>
            <a:endParaRPr lang="id-ID" b="1" dirty="0"/>
          </a:p>
          <a:p>
            <a:pPr lvl="2"/>
            <a:r>
              <a:rPr lang="id-ID" b="1" dirty="0"/>
              <a:t>mediasi; </a:t>
            </a:r>
            <a:endParaRPr lang="id-ID" b="1" dirty="0"/>
          </a:p>
          <a:p>
            <a:pPr lvl="2"/>
            <a:r>
              <a:rPr lang="id-ID" b="1" dirty="0"/>
              <a:t>negosiasi; </a:t>
            </a:r>
            <a:endParaRPr lang="id-ID" b="1" dirty="0"/>
          </a:p>
          <a:p>
            <a:pPr lvl="2"/>
            <a:r>
              <a:rPr lang="id-ID" b="1" dirty="0"/>
              <a:t>pendampingan </a:t>
            </a:r>
            <a:r>
              <a:rPr lang="id-ID" b="1" dirty="0" err="1"/>
              <a:t>litigasi</a:t>
            </a:r>
            <a:r>
              <a:rPr lang="id-ID" b="1" dirty="0"/>
              <a:t>; </a:t>
            </a:r>
            <a:endParaRPr lang="id-ID" b="1" dirty="0"/>
          </a:p>
          <a:p>
            <a:pPr lvl="2"/>
            <a:r>
              <a:rPr lang="id-ID" b="1" dirty="0"/>
              <a:t>pendampingan </a:t>
            </a:r>
            <a:r>
              <a:rPr lang="id-ID" b="1" dirty="0" err="1"/>
              <a:t>nonlitigasi</a:t>
            </a:r>
            <a:r>
              <a:rPr lang="id-ID" b="1" dirty="0"/>
              <a:t>; atau kegiatan hukum lain untuk kepentingan akses keadilan.</a:t>
            </a:r>
            <a:endParaRPr lang="id-ID" b="1"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r"/>
            <a:r>
              <a:rPr lang="id-ID" dirty="0">
                <a:solidFill>
                  <a:srgbClr val="FF0000"/>
                </a:solidFill>
              </a:rPr>
              <a:t>BANTUAN HUKUM CUMA-CUMA KANTOR ADVOKAT (CSR)</a:t>
            </a:r>
            <a:endParaRPr lang="id-ID" dirty="0">
              <a:solidFill>
                <a:srgbClr val="FF0000"/>
              </a:solidFill>
            </a:endParaRPr>
          </a:p>
        </p:txBody>
      </p:sp>
      <p:sp>
        <p:nvSpPr>
          <p:cNvPr id="3" name="Tampungan Konten 2"/>
          <p:cNvSpPr>
            <a:spLocks noGrp="1"/>
          </p:cNvSpPr>
          <p:nvPr>
            <p:ph idx="1"/>
          </p:nvPr>
        </p:nvSpPr>
        <p:spPr>
          <a:xfrm>
            <a:off x="1141413" y="2666999"/>
            <a:ext cx="9905998" cy="4191001"/>
          </a:xfrm>
        </p:spPr>
        <p:txBody>
          <a:bodyPr/>
          <a:lstStyle/>
          <a:p>
            <a:r>
              <a:rPr lang="id-ID" b="1" dirty="0"/>
              <a:t>Kantor Advokat wajib menyampaikan laporan pelaksanaan Bantuan Hukum </a:t>
            </a:r>
            <a:r>
              <a:rPr lang="id-ID" b="1" dirty="0" err="1"/>
              <a:t>Cuma-Cuma</a:t>
            </a:r>
            <a:r>
              <a:rPr lang="id-ID" b="1" dirty="0"/>
              <a:t> kepada Organisasi Advokat Terakreditasi Nasional dan Dewan Advokat Nasional/ Majelis Advokat Indonesia / Komisi Advokat Indonesia secara berkala setiap akhir tahun.</a:t>
            </a:r>
            <a:endParaRPr lang="id-ID" b="1" dirty="0"/>
          </a:p>
          <a:p>
            <a:r>
              <a:rPr lang="id-ID" b="1" dirty="0"/>
              <a:t>Kepatuhan terhadap kewajiban Bantuan Hukum </a:t>
            </a:r>
            <a:r>
              <a:rPr lang="id-ID" b="1" dirty="0" err="1"/>
              <a:t>Cuma-Cuma</a:t>
            </a:r>
            <a:r>
              <a:rPr lang="id-ID" b="1" dirty="0"/>
              <a:t> menjadi salah satu instrumen evaluasi registrasi Kantor Advokat, akreditasi Organisasi Advokat, dan penilaian kepatuhan profesi.</a:t>
            </a:r>
            <a:endParaRPr lang="id-ID" b="1" dirty="0"/>
          </a:p>
          <a:p>
            <a:endParaRPr lang="id-ID"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normAutofit fontScale="90000"/>
          </a:bodyPr>
          <a:lstStyle/>
          <a:p>
            <a:pPr algn="ctr"/>
            <a:r>
              <a:rPr lang="id-ID" sz="3600" b="1" dirty="0">
                <a:solidFill>
                  <a:srgbClr val="FF0000"/>
                </a:solidFill>
              </a:rPr>
              <a:t>KODE ETIK, DEWAN KEHORMATAN NASIONAL, DAN DEWAN KEHORMATAN DAERAH</a:t>
            </a:r>
            <a:br>
              <a:rPr lang="id-ID" b="1" dirty="0">
                <a:solidFill>
                  <a:srgbClr val="FF0000"/>
                </a:solidFill>
              </a:rPr>
            </a:br>
            <a:endParaRPr lang="id-ID" b="1"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fontScale="55000" lnSpcReduction="20000"/>
          </a:bodyPr>
          <a:lstStyle/>
          <a:p>
            <a:pPr lvl="1"/>
            <a:r>
              <a:rPr lang="id-ID" sz="2600" b="1" dirty="0"/>
              <a:t>Untuk menjaga martabat dan kehormatan profesi advokat, ditetapkan Kode Etik Advokat Nasional.</a:t>
            </a:r>
            <a:endParaRPr lang="id-ID" sz="2600" b="1" dirty="0"/>
          </a:p>
          <a:p>
            <a:pPr lvl="1"/>
            <a:r>
              <a:rPr lang="id-ID" sz="2600" b="1" dirty="0"/>
              <a:t>Kode Etik Advokat Nasional berlaku bagi seluruh Advokat dan seluruh Organisasi Advokat.</a:t>
            </a:r>
            <a:endParaRPr lang="id-ID" sz="2600" b="1" dirty="0"/>
          </a:p>
          <a:p>
            <a:pPr lvl="1"/>
            <a:r>
              <a:rPr lang="id-ID" sz="2600" b="1" dirty="0"/>
              <a:t>Organisasi Advokat dapat memiliki ketentuan etik internal sepanjang tidak bertentangan dengan Kode Etik Advokat Nasional.</a:t>
            </a:r>
            <a:endParaRPr lang="id-ID" sz="2600" b="1" dirty="0"/>
          </a:p>
          <a:p>
            <a:pPr lvl="1"/>
            <a:r>
              <a:rPr lang="id-ID" sz="2600" b="1" dirty="0"/>
              <a:t>Dewan Kehormatan Advokat Nasional merupakan organ etik tertinggi profesi advokat.</a:t>
            </a:r>
            <a:endParaRPr lang="id-ID" sz="2600" b="1" dirty="0"/>
          </a:p>
          <a:p>
            <a:pPr lvl="1"/>
            <a:r>
              <a:rPr lang="id-ID" sz="2600" b="1" dirty="0"/>
              <a:t>Dewan Kehormatan Advokat Nasional berwenang:</a:t>
            </a:r>
            <a:endParaRPr lang="id-ID" sz="2600" b="1" dirty="0"/>
          </a:p>
          <a:p>
            <a:pPr lvl="1"/>
            <a:r>
              <a:rPr lang="id-ID" sz="2600" b="1" dirty="0"/>
              <a:t>memeriksa dan memutus pelanggaran kode etik lintas organisasi;</a:t>
            </a:r>
            <a:endParaRPr lang="id-ID" sz="2600" b="1" dirty="0"/>
          </a:p>
          <a:p>
            <a:pPr lvl="1"/>
            <a:r>
              <a:rPr lang="id-ID" sz="2600" b="1" dirty="0"/>
              <a:t>memeriksa perkara etik tingkat banding</a:t>
            </a:r>
            <a:endParaRPr lang="id-ID" sz="2600" b="1" dirty="0"/>
          </a:p>
          <a:p>
            <a:pPr lvl="1"/>
            <a:r>
              <a:rPr lang="id-ID" sz="2600" b="1" dirty="0"/>
              <a:t>memeriksa perkara etik yang berdampak nasional;</a:t>
            </a:r>
            <a:endParaRPr lang="id-ID" sz="2600" b="1" dirty="0"/>
          </a:p>
          <a:p>
            <a:pPr lvl="1"/>
            <a:r>
              <a:rPr lang="id-ID" sz="2600" b="1" dirty="0"/>
              <a:t>menetapkan sanksi etik nasional;</a:t>
            </a:r>
            <a:endParaRPr lang="id-ID" sz="2600" b="1" dirty="0"/>
          </a:p>
          <a:p>
            <a:pPr lvl="1"/>
            <a:r>
              <a:rPr lang="id-ID" sz="2600" b="1" dirty="0"/>
              <a:t>memerintahkan pencatatan sanksi etik dalam Sistem Registrasi Advokat Nasional;</a:t>
            </a:r>
            <a:endParaRPr lang="id-ID" sz="2600" b="1" dirty="0"/>
          </a:p>
          <a:p>
            <a:pPr lvl="1"/>
            <a:r>
              <a:rPr lang="id-ID" sz="2600" b="1" dirty="0"/>
              <a:t>mencegah Advokat yang terkena sanksi berpindah organisasi untuk menghindari sanksi. </a:t>
            </a:r>
            <a:endParaRPr lang="id-ID" sz="2600" b="1" dirty="0"/>
          </a:p>
          <a:p>
            <a:pPr lvl="1"/>
            <a:r>
              <a:rPr lang="id-ID" sz="2600" b="1" dirty="0"/>
              <a:t>Putusan Dewan Kehormatan Advokat Nasional bersifat final dan mengikat bagi Advokat dan seluruh Organisasi Advokat</a:t>
            </a:r>
            <a:r>
              <a:rPr lang="id-ID" b="1" dirty="0"/>
              <a:t>.</a:t>
            </a:r>
            <a:endParaRPr lang="id-ID" b="1" dirty="0"/>
          </a:p>
          <a:p>
            <a:pPr marL="0" indent="0">
              <a:buNone/>
            </a:pPr>
            <a:endParaRPr lang="id-ID"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b="1" dirty="0">
                <a:solidFill>
                  <a:srgbClr val="FF0000"/>
                </a:solidFill>
              </a:rPr>
              <a:t>SANKSI PIDANA (1)</a:t>
            </a:r>
            <a:endParaRPr lang="id-ID" b="1" dirty="0">
              <a:solidFill>
                <a:srgbClr val="FF0000"/>
              </a:solidFill>
            </a:endParaRPr>
          </a:p>
        </p:txBody>
      </p:sp>
      <p:sp>
        <p:nvSpPr>
          <p:cNvPr id="3" name="Tampungan Konten 2"/>
          <p:cNvSpPr>
            <a:spLocks noGrp="1"/>
          </p:cNvSpPr>
          <p:nvPr>
            <p:ph idx="1"/>
          </p:nvPr>
        </p:nvSpPr>
        <p:spPr>
          <a:xfrm>
            <a:off x="1141413" y="2666999"/>
            <a:ext cx="9905998" cy="4088131"/>
          </a:xfrm>
        </p:spPr>
        <p:txBody>
          <a:bodyPr>
            <a:normAutofit fontScale="92500" lnSpcReduction="10000"/>
          </a:bodyPr>
          <a:lstStyle/>
          <a:p>
            <a:pPr lvl="1"/>
            <a:r>
              <a:rPr lang="id-ID" b="1" dirty="0"/>
              <a:t>Setiap orang yang dengan sengaja menggunakan sebutan Advokat, mengaku sebagai Advokat, menggunakan nomor registrasi Advokat, menggunakan kartu Advokat, atau menyatakan dirinya berstatus Advokat aktif, padahal tidak memenuhi persyaratan sebagai Advokat berdasarkan </a:t>
            </a:r>
            <a:r>
              <a:rPr lang="id-ID" b="1" dirty="0" err="1"/>
              <a:t>Undang-Undang</a:t>
            </a:r>
            <a:r>
              <a:rPr lang="id-ID" b="1" dirty="0"/>
              <a:t> ini, dipidana dengan pidana penjara paling lama tiga tahun atau pidana denda paling banyak Rp750.000.000,00.</a:t>
            </a:r>
            <a:endParaRPr lang="id-ID" b="1" dirty="0"/>
          </a:p>
          <a:p>
            <a:pPr lvl="1"/>
            <a:r>
              <a:rPr lang="id-ID" b="1" dirty="0"/>
              <a:t>Setiap orang yang dengan sengaja memberikan Jasa Hukum dengan mengaku sebagai Advokat, padahal tidak diangkat, tidak disumpah, tidak terdaftar, atau berstatus tidak aktif dalam Buku Daftar Advokat Nasional, dipidana dengan pidana penjara paling lama tiga tahun atau pidana denda paling banyak Rp750.000.000,00.</a:t>
            </a:r>
            <a:endParaRPr lang="id-ID" b="1" dirty="0"/>
          </a:p>
          <a:p>
            <a:pPr lvl="1"/>
            <a:r>
              <a:rPr lang="en-US" altLang="id-ID" b="1" dirty="0"/>
              <a:t>Setiap orang</a:t>
            </a:r>
            <a:r>
              <a:rPr lang="id-ID" b="1" dirty="0"/>
              <a:t> yang dengan sengaja menghalangi advokat dalam menjalankan tugas profesinya termasuk dan tanpa kecuali untuk mendapatkan/mengambil data, informasi dan hal-hal lain yang terkait dengan tugas dan kewenangan advokat dipidana dengan pidana penjara minimal 1 tahun atau maksimal 6 tahun atau dipidana denda minimal Rp 1.000.000.000,- (satu milyar rupiah) atau maksimal Rp 10.000.000.000,- (sepuluh milyar rupiah).</a:t>
            </a:r>
            <a:endParaRPr lang="id-ID" b="1" dirty="0"/>
          </a:p>
          <a:p>
            <a:endParaRPr lang="id-ID"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dirty="0">
                <a:solidFill>
                  <a:srgbClr val="FF0000"/>
                </a:solidFill>
              </a:rPr>
              <a:t>SANKSI PIDANA (2)</a:t>
            </a:r>
            <a:endParaRPr lang="id-ID"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fontScale="92500" lnSpcReduction="10000"/>
          </a:bodyPr>
          <a:lstStyle/>
          <a:p>
            <a:pPr lvl="1"/>
            <a:r>
              <a:rPr lang="id-ID" b="1" dirty="0"/>
              <a:t>Ketentuan sebagaimana dimaksud tidak berlaku terhadap </a:t>
            </a:r>
            <a:r>
              <a:rPr lang="id-ID" b="1" dirty="0" err="1"/>
              <a:t>paralegal</a:t>
            </a:r>
            <a:r>
              <a:rPr lang="id-ID" b="1" dirty="0"/>
              <a:t>, dosen, konsultan, kurator, mediator, arbiter, pengurus organisasi, pembela kepentingan komunitas, atau pihak lain yang berdasarkan peraturan perundang-undangan dapat memberikan pendampingan, nasihat, atau bantuan hukum tertentu, sepanjang tidak menggunakan sebutan Advokat, tidak mengaku sebagai Advokat, dan tidak menjalankan kewenangan yang secara tegas hanya diberikan kepada Advokat.</a:t>
            </a:r>
            <a:endParaRPr lang="id-ID" b="1" dirty="0"/>
          </a:p>
          <a:p>
            <a:pPr lvl="1"/>
            <a:r>
              <a:rPr lang="id-ID" b="1" dirty="0"/>
              <a:t>Setiap orang yang dengan sengaja membuat, menggunakan, menjual, menyerahkan, atau memalsukan kartu Advokat, nomor registrasi Advokat, surat keputusan pengangkatan Advokat, berita acara sumpah Advokat, sertifikat profesi Advokat, atau dokumen lain yang menyatakan status Advokat, dipidana dengan pidana penjara paling lama lima tahun atau pidana denda paling banyak Rp1.000.000.000,00.</a:t>
            </a:r>
            <a:endParaRPr lang="id-ID" b="1" dirty="0"/>
          </a:p>
          <a:p>
            <a:pPr lvl="1"/>
            <a:r>
              <a:rPr lang="id-ID" b="1" dirty="0"/>
              <a:t>Dalam hal tindak pidana sebagaimana dimaksud  dilakukan oleh atau atas nama badan hukum, badan usaha, perkumpulan, atau Organisasi Advokat, pidana denda dapat dijatuhkan kepada badan hukum, badan usaha, perkumpulan, atau Organisasi Advokat tersebut sesuai dengan ketentuan peraturan perundang-undangan.</a:t>
            </a:r>
            <a:endParaRPr lang="id-ID" b="1" dirty="0"/>
          </a:p>
          <a:p>
            <a:endParaRPr lang="id-ID"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pPr algn="ctr"/>
            <a:r>
              <a:rPr lang="id-ID" dirty="0">
                <a:solidFill>
                  <a:srgbClr val="FF0000"/>
                </a:solidFill>
              </a:rPr>
              <a:t>SANKSI PIDANA (3)</a:t>
            </a:r>
            <a:endParaRPr lang="id-ID" dirty="0">
              <a:solidFill>
                <a:srgbClr val="FF0000"/>
              </a:solidFill>
            </a:endParaRPr>
          </a:p>
        </p:txBody>
      </p:sp>
      <p:sp>
        <p:nvSpPr>
          <p:cNvPr id="3" name="Tampungan Konten 2"/>
          <p:cNvSpPr>
            <a:spLocks noGrp="1"/>
          </p:cNvSpPr>
          <p:nvPr>
            <p:ph idx="1"/>
          </p:nvPr>
        </p:nvSpPr>
        <p:spPr>
          <a:xfrm>
            <a:off x="1141413" y="2666999"/>
            <a:ext cx="9905998" cy="4191001"/>
          </a:xfrm>
        </p:spPr>
        <p:txBody>
          <a:bodyPr>
            <a:normAutofit/>
          </a:bodyPr>
          <a:lstStyle/>
          <a:p>
            <a:pPr lvl="1"/>
            <a:r>
              <a:rPr lang="id-ID" b="1" dirty="0"/>
              <a:t>Selain pidana sebagaimana dimaksud , badan hukum, badan usaha, perkumpulan, atau Organisasi Advokat dapat dikenai pidana tambahan berupa pencabutan izin, pembekuan kegiatan, pencabutan akreditasi, atau larangan melakukan kegiatan tertentu sesuai dengan ketentuan peraturan perundang-undangan.</a:t>
            </a:r>
            <a:endParaRPr lang="id-ID" b="1" dirty="0"/>
          </a:p>
          <a:p>
            <a:pPr lvl="1"/>
            <a:r>
              <a:rPr lang="id-ID" b="1" dirty="0"/>
              <a:t>Tindak pidana sebagaimana dimaksud dalam Pasal 102 tidak mengurangi hak Klien atau pihak yang dirugikan untuk menuntut ganti rugi secara perdata.</a:t>
            </a:r>
            <a:endParaRPr lang="id-ID" b="1" dirty="0"/>
          </a:p>
          <a:p>
            <a:pPr lvl="1"/>
            <a:r>
              <a:rPr lang="id-ID" b="1" dirty="0"/>
              <a:t>Putusan pengadilan yang telah memperoleh kekuatan hukum tetap mengenai tindak pidana sebagaimana dimaksud dalam Pasal 101 dan Pasal 102 wajib disampaikan kepada Dewan Advokat Nasional / Majelis Advokat Indonesia / Komisi Advokat Indonesia untuk dicatat dalam Sistem Registrasi Advokat Nasional apabila pelaku pernah atau sedang terdaftar sebagai calon Advokat atau Advokat.</a:t>
            </a:r>
            <a:endParaRPr lang="id-ID" b="1" dirty="0"/>
          </a:p>
          <a:p>
            <a:endParaRPr lang="id-ID"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Judul 1"/>
          <p:cNvSpPr>
            <a:spLocks noGrp="1"/>
          </p:cNvSpPr>
          <p:nvPr>
            <p:ph type="title"/>
          </p:nvPr>
        </p:nvSpPr>
        <p:spPr/>
        <p:txBody>
          <a:bodyPr/>
          <a:lstStyle/>
          <a:p>
            <a:r>
              <a:rPr lang="id-ID" dirty="0">
                <a:solidFill>
                  <a:srgbClr val="FF0000"/>
                </a:solidFill>
              </a:rPr>
              <a:t>SAMPUN CEKAP.....</a:t>
            </a:r>
            <a:br>
              <a:rPr lang="id-ID" dirty="0">
                <a:solidFill>
                  <a:srgbClr val="FF0000"/>
                </a:solidFill>
              </a:rPr>
            </a:br>
            <a:r>
              <a:rPr lang="id-ID" dirty="0">
                <a:solidFill>
                  <a:srgbClr val="FF0000"/>
                </a:solidFill>
              </a:rPr>
              <a:t>MATUR NUWUN.......</a:t>
            </a:r>
            <a:br>
              <a:rPr lang="id-ID" b="1" dirty="0"/>
            </a:br>
            <a:r>
              <a:rPr lang="id-ID" b="1" dirty="0"/>
              <a:t>WASSALAMU ALAIKUM</a:t>
            </a:r>
            <a:br>
              <a:rPr lang="id-ID" b="1" dirty="0"/>
            </a:br>
            <a:r>
              <a:rPr lang="id-ID" b="1" dirty="0"/>
              <a:t>WAROHMATULLAOHI</a:t>
            </a:r>
            <a:br>
              <a:rPr lang="id-ID" b="1" dirty="0"/>
            </a:br>
            <a:r>
              <a:rPr lang="id-ID" b="1" dirty="0"/>
              <a:t>WABAROKATUH</a:t>
            </a:r>
            <a:endParaRPr lang="id-ID" b="1" dirty="0"/>
          </a:p>
        </p:txBody>
      </p:sp>
      <p:sp>
        <p:nvSpPr>
          <p:cNvPr id="3" name="Tampungan Teks 2"/>
          <p:cNvSpPr>
            <a:spLocks noGrp="1"/>
          </p:cNvSpPr>
          <p:nvPr>
            <p:ph type="body" sz="quarter" idx="13"/>
          </p:nvPr>
        </p:nvSpPr>
        <p:spPr/>
        <p:txBody>
          <a:bodyPr/>
          <a:lstStyle/>
          <a:p>
            <a:r>
              <a:rPr lang="id-ID" dirty="0"/>
              <a:t>ADV. DR. KP.H. HERU </a:t>
            </a:r>
            <a:r>
              <a:rPr lang="id-ID" dirty="0" err="1"/>
              <a:t>S</a:t>
            </a:r>
            <a:r>
              <a:rPr lang="id-ID" dirty="0"/>
              <a:t>. NOTONEGORO</a:t>
            </a:r>
            <a:endParaRPr lang="id-ID" dirty="0"/>
          </a:p>
        </p:txBody>
      </p:sp>
      <p:sp>
        <p:nvSpPr>
          <p:cNvPr id="4" name="Tampungan Teks 3"/>
          <p:cNvSpPr>
            <a:spLocks noGrp="1"/>
          </p:cNvSpPr>
          <p:nvPr>
            <p:ph type="body" idx="1"/>
          </p:nvPr>
        </p:nvSpPr>
        <p:spPr/>
        <p:txBody>
          <a:bodyPr/>
          <a:lstStyle/>
          <a:p>
            <a:r>
              <a:rPr lang="id-ID" dirty="0">
                <a:solidFill>
                  <a:srgbClr val="FF0000"/>
                </a:solidFill>
              </a:rPr>
              <a:t>TEAM PERUMUS RUU ADVOKAT &amp; ORGANISASI ADVOKAT</a:t>
            </a:r>
            <a:endParaRPr lang="id-ID" dirty="0">
              <a:solidFill>
                <a:srgbClr val="FF0000"/>
              </a:solidFill>
            </a:endParaRPr>
          </a:p>
        </p:txBody>
      </p:sp>
      <p:pic>
        <p:nvPicPr>
          <p:cNvPr id="6" name="Gambar 5"/>
          <p:cNvPicPr>
            <a:picLocks noChangeAspect="1"/>
          </p:cNvPicPr>
          <p:nvPr/>
        </p:nvPicPr>
        <p:blipFill>
          <a:blip r:embed="rId1"/>
          <a:stretch>
            <a:fillRect/>
          </a:stretch>
        </p:blipFill>
        <p:spPr>
          <a:xfrm>
            <a:off x="7520940" y="0"/>
            <a:ext cx="4671060" cy="6949440"/>
          </a:xfrm>
          <a:prstGeom prst="rect">
            <a:avLst/>
          </a:prstGeom>
        </p:spPr>
      </p:pic>
      <p:pic>
        <p:nvPicPr>
          <p:cNvPr id="5" name="Model 3D 4" descr="Smiling Face With Sunglasses Emoji"/>
          <p:cNvPicPr>
            <a:picLocks noGrp="1" noRot="1" noChangeAspect="1" noMove="1" noResize="1" noEditPoints="1" noAdjustHandles="1" noChangeArrowheads="1" noChangeShapeType="1" noCrop="1"/>
          </p:cNvPicPr>
          <p:nvPr/>
        </p:nvPicPr>
        <p:blipFill>
          <a:blip r:embed="rId2"/>
          <a:stretch>
            <a:fillRect/>
          </a:stretch>
        </p:blipFill>
        <p:spPr>
          <a:xfrm>
            <a:off x="3314134" y="5529945"/>
            <a:ext cx="1356927" cy="1328055"/>
          </a:xfrm>
          <a:prstGeom prst="rect">
            <a:avLst/>
          </a:prstGeom>
        </p:spPr>
      </p:pic>
      <mc:AlternateContent xmlns:mc="http://schemas.openxmlformats.org/markup-compatibility/2006" xmlns:p14="http://schemas.microsoft.com/office/powerpoint/2010/main">
        <mc:Choice Requires="p14">
          <p:contentPart r:id="rId3" p14:bwMode="auto">
            <p14:nvContentPartPr>
              <p14:cNvPr id="29" name="Tinta 28"/>
              <p14:cNvContentPartPr/>
              <p14:nvPr/>
            </p14:nvContentPartPr>
            <p14:xfrm>
              <a:off x="6114869" y="2888549"/>
              <a:ext cx="30960" cy="68400"/>
            </p14:xfrm>
          </p:contentPart>
        </mc:Choice>
        <mc:Fallback xmlns="">
          <p:pic>
            <p:nvPicPr>
              <p:cNvPr id="29" name="Tinta 28"/>
            </p:nvPicPr>
            <p:blipFill>
              <a:blip r:embed="rId4"/>
            </p:blipFill>
            <p:spPr>
              <a:xfrm>
                <a:off x="6114869" y="2888549"/>
                <a:ext cx="30960" cy="68400"/>
              </a:xfrm>
              <a:prstGeom prst="rect"/>
            </p:spPr>
          </p:pic>
        </mc:Fallback>
      </mc:AlternateContent>
      <mc:AlternateContent xmlns:mc="http://schemas.openxmlformats.org/markup-compatibility/2006" xmlns:p14="http://schemas.microsoft.com/office/powerpoint/2010/main">
        <mc:Choice Requires="p14">
          <p:contentPart r:id="rId5" p14:bwMode="auto">
            <p14:nvContentPartPr>
              <p14:cNvPr id="33" name="Tinta 32"/>
              <p14:cNvContentPartPr/>
              <p14:nvPr/>
            </p14:nvContentPartPr>
            <p14:xfrm>
              <a:off x="2077469" y="1522709"/>
              <a:ext cx="248400" cy="727200"/>
            </p14:xfrm>
          </p:contentPart>
        </mc:Choice>
        <mc:Fallback xmlns="">
          <p:pic>
            <p:nvPicPr>
              <p:cNvPr id="33" name="Tinta 32"/>
            </p:nvPicPr>
            <p:blipFill>
              <a:blip r:embed="rId6"/>
            </p:blipFill>
            <p:spPr>
              <a:xfrm>
                <a:off x="2077469" y="1522709"/>
                <a:ext cx="248400" cy="727200"/>
              </a:xfrm>
              <a:prstGeom prst="rect"/>
            </p:spPr>
          </p:pic>
        </mc:Fallback>
      </mc:AlternateContent>
      <mc:AlternateContent xmlns:mc="http://schemas.openxmlformats.org/markup-compatibility/2006" xmlns:p14="http://schemas.microsoft.com/office/powerpoint/2010/main">
        <mc:Choice Requires="p14">
          <p:contentPart r:id="rId7" p14:bwMode="auto">
            <p14:nvContentPartPr>
              <p14:cNvPr id="36" name="Tinta 35"/>
              <p14:cNvContentPartPr/>
              <p14:nvPr/>
            </p14:nvContentPartPr>
            <p14:xfrm>
              <a:off x="3772349" y="1786229"/>
              <a:ext cx="34200" cy="42480"/>
            </p14:xfrm>
          </p:contentPart>
        </mc:Choice>
        <mc:Fallback xmlns="">
          <p:pic>
            <p:nvPicPr>
              <p:cNvPr id="36" name="Tinta 35"/>
            </p:nvPicPr>
            <p:blipFill>
              <a:blip r:embed="rId8"/>
            </p:blipFill>
            <p:spPr>
              <a:xfrm>
                <a:off x="3772349" y="1786229"/>
                <a:ext cx="34200" cy="42480"/>
              </a:xfrm>
              <a:prstGeom prst="rect"/>
            </p:spPr>
          </p:pic>
        </mc:Fallback>
      </mc:AlternateContent>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Jala">
  <a:themeElements>
    <a:clrScheme name="Jala">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Jala">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Jala">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fillRect/>
          </a:stretch>
        </a:blip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{E3F803CD-199A-504C-8042-584F4382FCFA}TFc083ac38-1620-432b-a3e8-6772a2d43bd92d319f7b-cb863bed7f4d</Template>
  <TotalTime>0</TotalTime>
  <Words>34202</Words>
  <Application>WPS Presentation</Application>
  <PresentationFormat>Layar Lebar</PresentationFormat>
  <Paragraphs>430</Paragraphs>
  <Slides>45</Slides>
  <Notes>1</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45</vt:i4>
      </vt:variant>
    </vt:vector>
  </HeadingPairs>
  <TitlesOfParts>
    <vt:vector size="59" baseType="lpstr">
      <vt:lpstr>Arial</vt:lpstr>
      <vt:lpstr>SimSun</vt:lpstr>
      <vt:lpstr>Wingdings</vt:lpstr>
      <vt:lpstr>Arial</vt:lpstr>
      <vt:lpstr>APPLE CHANCERY</vt:lpstr>
      <vt:lpstr>Century Gothic</vt:lpstr>
      <vt:lpstr>苹方-简</vt:lpstr>
      <vt:lpstr>Microsoft YaHei</vt:lpstr>
      <vt:lpstr>汉仪旗黑</vt:lpstr>
      <vt:lpstr>Arial Unicode MS</vt:lpstr>
      <vt:lpstr>Calibri</vt:lpstr>
      <vt:lpstr>Helvetica Neue</vt:lpstr>
      <vt:lpstr>宋体-简</vt:lpstr>
      <vt:lpstr>Jala</vt:lpstr>
      <vt:lpstr>RUU ADVOKAT &amp;  ORGANISASI ADVOKAT</vt:lpstr>
      <vt:lpstr>Undang-Undang Nomor 18 Tahun 2003 tentang Advokat sudah tidak sesuai dengan perkembangan kebutuhan hukum, dinamika kelembagaan profesi advokat, serta putusan Mahkamah Konstitusi, sehingga perlu diganti</vt:lpstr>
      <vt:lpstr>RANCANGAN KOALISI 35 OA BERSAMA PEMERINTAH RI (INISIATIF PEMERINTAH)</vt:lpstr>
      <vt:lpstr>SUBSTANSI RANCANGAN UNDANG-UNDANG</vt:lpstr>
      <vt:lpstr>QUO VADIS ADVOKAT INDONESIA ???</vt:lpstr>
      <vt:lpstr>ARAH DAN TUJUAN STRATEGIS KEDEPAN (1)</vt:lpstr>
      <vt:lpstr>ARAH DAN TUJUAN STRATEGIS KEDEPAN (2)</vt:lpstr>
      <vt:lpstr>ARAH DAN TUJUAN STRATEGIS KEDEPAN (3)</vt:lpstr>
      <vt:lpstr>HAK KEPERDATAAN SEORANG ADVOKAT (1)</vt:lpstr>
      <vt:lpstr>HAK KEPERDATAAN SEORANG ADVOKAT (2)</vt:lpstr>
      <vt:lpstr>PENGAKTIFAN  KEMBALI ADVOKAT SETELAH MENJALANI PIDANA</vt:lpstr>
      <vt:lpstr>Sebelum menjalankan profesinya, Advokat wajib mengucapkan sumpah menurut agamanya atau janji dengan sungguh-sungguh di sidang terbuka “Dewan Advokat Nasional / Majelis Advokat Indonesia / Komisi Advokat Indonesia  di wilayah domisili hukumnya. </vt:lpstr>
      <vt:lpstr>BENTUK KANTOR ADVOKAT</vt:lpstr>
      <vt:lpstr>HAK, KEWENANGAN,  KEWAJIBAN, LARANGAN, PERLINDUNGAN PROFESI, KERAHASIAAN ADVOKAT-KLIEN, DAN PERLINDUNGAN DATA KLIEN (1) </vt:lpstr>
      <vt:lpstr>HAK, KEWENANGAN,  KEWAJIBAN, LARANGAN, PERLINDUNGAN PROFESI, KERAHASIAAN ADVOKAT-KLIEN, DAN PERLINDUNGAN DATA KLIEN (2) </vt:lpstr>
      <vt:lpstr>HAK, KEWENANGAN,  KEWAJIBAN, LARANGAN, PERLINDUNGAN PROFESI, KERAHASIAAN ADVOKAT-KLIEN, DAN PERLINDUNGAN DATA KLIEN (3) </vt:lpstr>
      <vt:lpstr>HAK, KEWENANGAN,  KEWAJIBAN, LARANGAN, PERLINDUNGAN PROFESI, KERAHASIAAN ADVOKAT-KLIEN, DAN PERLINDUNGAN DATA KLIEN (4) </vt:lpstr>
      <vt:lpstr>LARANGAN BAGI SEORANG ADVOKAT</vt:lpstr>
      <vt:lpstr>KERAHASIAN HUB ADVOKAT DENGAN KLIEN</vt:lpstr>
      <vt:lpstr>HAK ISTIMEWA ADVOKAT KLIEN</vt:lpstr>
      <vt:lpstr>PERLINDUNGAN TERHADAP PENGGELEDAHAN, PENYITAAN DAN PENYADAPAN (1) </vt:lpstr>
      <vt:lpstr>PERLINDUNGAN TERHADAP PENGGELEDAHAN, PENYITAAN DAN PENYADAPAN (2)</vt:lpstr>
      <vt:lpstr>PENGECUALIAN KERAHASIAAN DATA KLIEN</vt:lpstr>
      <vt:lpstr>DEWAN ADVOKAT NASIONAL /  MAJELIS ADVOKAT INDONESIA /  KOMISI ADVOKAT INDONESIA </vt:lpstr>
      <vt:lpstr>DAN/KAI/MAI</vt:lpstr>
      <vt:lpstr>TUGAS &amp; KEWENANGAN (1)</vt:lpstr>
      <vt:lpstr>TUGAS DAN KEWENANGAN (2)</vt:lpstr>
      <vt:lpstr>KOMPOSISI DAN PENGANGKATAN PERTAMA (1)</vt:lpstr>
      <vt:lpstr>KOMPOSISI DAN PENGANGKATAN PERTAMA (2)</vt:lpstr>
      <vt:lpstr>PEMBIAYAAN (1)</vt:lpstr>
      <vt:lpstr>PEMBIAYAAN (2)</vt:lpstr>
      <vt:lpstr>DEWAN PENGAWAS</vt:lpstr>
      <vt:lpstr>TUGAS DEWAS</vt:lpstr>
      <vt:lpstr>WEWENANG DEWAS (1)</vt:lpstr>
      <vt:lpstr>WEWENANG DEWAS (2)</vt:lpstr>
      <vt:lpstr>ANGGOTA DEWAS</vt:lpstr>
      <vt:lpstr>ORGANISASI ADVOKAT</vt:lpstr>
      <vt:lpstr>SYARAT AKREDITASI ORGANISASI ADVOKAT</vt:lpstr>
      <vt:lpstr>BANTUAN HUKUM CUMA-CUMA KANTOR ADVOKAT (CSR)</vt:lpstr>
      <vt:lpstr>BANTUAN HUKUM CUMA-CUMA KANTOR ADVOKAT (CSR)</vt:lpstr>
      <vt:lpstr>KODE ETIK, DEWAN KEHORMATAN NASIONAL, DAN DEWAN KEHORMATAN DAERAH </vt:lpstr>
      <vt:lpstr>SANKSI PIDANA (1)</vt:lpstr>
      <vt:lpstr>SANKSI PIDANA (2)</vt:lpstr>
      <vt:lpstr>SANKSI PIDANA (3)</vt:lpstr>
      <vt:lpstr>SAMPUN CEKAP..... MATUR NUWUN....... WASSALAMU ALAIKUM WAROHMATULLAOHI WABAROKATUH</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heru snotonegoro</dc:creator>
  <cp:lastModifiedBy>Heru Notonegoro</cp:lastModifiedBy>
  <cp:revision>10</cp:revision>
  <dcterms:created xsi:type="dcterms:W3CDTF">2026-10-22T23:25:31Z</dcterms:created>
  <dcterms:modified xsi:type="dcterms:W3CDTF">2026-10-22T23:25:31Z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2497791F15991FA8DE96DA6AE61D33A5_42</vt:lpwstr>
  </property>
  <property fmtid="{D5CDD505-2E9C-101B-9397-08002B2CF9AE}" pid="3" name="KSOProductBuildVer">
    <vt:lpwstr>1033-12.1.28496.28496</vt:lpwstr>
  </property>
</Properties>
</file>